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9"/>
  </p:notesMasterIdLst>
  <p:sldIdLst>
    <p:sldId id="276" r:id="rId2"/>
    <p:sldId id="257" r:id="rId3"/>
    <p:sldId id="275" r:id="rId4"/>
    <p:sldId id="262" r:id="rId5"/>
    <p:sldId id="261" r:id="rId6"/>
    <p:sldId id="258" r:id="rId7"/>
    <p:sldId id="264" r:id="rId8"/>
    <p:sldId id="266" r:id="rId9"/>
    <p:sldId id="294" r:id="rId10"/>
    <p:sldId id="295" r:id="rId11"/>
    <p:sldId id="289" r:id="rId12"/>
    <p:sldId id="287" r:id="rId13"/>
    <p:sldId id="277" r:id="rId14"/>
    <p:sldId id="271" r:id="rId15"/>
    <p:sldId id="292" r:id="rId16"/>
    <p:sldId id="293" r:id="rId17"/>
    <p:sldId id="286" r:id="rId18"/>
    <p:sldId id="285" r:id="rId19"/>
    <p:sldId id="280" r:id="rId20"/>
    <p:sldId id="281" r:id="rId21"/>
    <p:sldId id="283" r:id="rId22"/>
    <p:sldId id="282" r:id="rId23"/>
    <p:sldId id="274" r:id="rId24"/>
    <p:sldId id="290" r:id="rId25"/>
    <p:sldId id="299" r:id="rId26"/>
    <p:sldId id="297" r:id="rId27"/>
    <p:sldId id="30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CFF66"/>
    <a:srgbClr val="CC99FF"/>
    <a:srgbClr val="FFCC00"/>
    <a:srgbClr val="009644"/>
    <a:srgbClr val="0D755F"/>
    <a:srgbClr val="7303BF"/>
    <a:srgbClr val="616161"/>
    <a:srgbClr val="8FD5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9081" autoAdjust="0"/>
  </p:normalViewPr>
  <p:slideViewPr>
    <p:cSldViewPr snapToGrid="0">
      <p:cViewPr varScale="1">
        <p:scale>
          <a:sx n="40" d="100"/>
          <a:sy n="40" d="100"/>
        </p:scale>
        <p:origin x="1003" y="34"/>
      </p:cViewPr>
      <p:guideLst/>
    </p:cSldViewPr>
  </p:slideViewPr>
  <p:notesTextViewPr>
    <p:cViewPr>
      <p:scale>
        <a:sx n="1" d="1"/>
        <a:sy n="1" d="1"/>
      </p:scale>
      <p:origin x="0" y="-701"/>
    </p:cViewPr>
  </p:notesTextViewPr>
  <p:sorterViewPr>
    <p:cViewPr>
      <p:scale>
        <a:sx n="100" d="100"/>
        <a:sy n="100" d="100"/>
      </p:scale>
      <p:origin x="0" y="0"/>
    </p:cViewPr>
  </p:sorterViewPr>
  <p:notesViewPr>
    <p:cSldViewPr snapToGrid="0">
      <p:cViewPr varScale="1">
        <p:scale>
          <a:sx n="62" d="100"/>
          <a:sy n="62" d="100"/>
        </p:scale>
        <p:origin x="917"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ja-JP" altLang="en-US" sz="1600" dirty="0"/>
              <a:t>スコア内訳</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ja-JP"/>
        </a:p>
      </c:txPr>
    </c:title>
    <c:autoTitleDeleted val="0"/>
    <c:plotArea>
      <c:layout/>
      <c:pieChart>
        <c:varyColors val="1"/>
        <c:ser>
          <c:idx val="0"/>
          <c:order val="0"/>
          <c:tx>
            <c:strRef>
              <c:f>Sheet1!$B$1</c:f>
              <c:strCache>
                <c:ptCount val="1"/>
                <c:pt idx="0">
                  <c:v>スコア内訳</c:v>
                </c:pt>
              </c:strCache>
            </c:strRef>
          </c:tx>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BF2-4B97-9CA9-AD978544FF22}"/>
              </c:ext>
            </c:extLst>
          </c:dPt>
          <c:dPt>
            <c:idx val="1"/>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BF2-4B97-9CA9-AD978544FF22}"/>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BF2-4B97-9CA9-AD978544FF22}"/>
              </c:ext>
            </c:extLst>
          </c:dPt>
          <c:dLbls>
            <c:dLbl>
              <c:idx val="2"/>
              <c:layout>
                <c:manualLayout>
                  <c:x val="6.971708467504191E-2"/>
                  <c:y val="0.1239753333397709"/>
                </c:manualLayout>
              </c:layout>
              <c:tx>
                <c:rich>
                  <a:bodyPr/>
                  <a:lstStyle/>
                  <a:p>
                    <a:fld id="{C29D6A3D-13D0-4A9D-8A75-32D01DA80C7B}" type="VALUE">
                      <a:rPr lang="en-US" altLang="ja-JP"/>
                      <a:pPr/>
                      <a:t>[値]</a:t>
                    </a:fld>
                    <a:r>
                      <a:rPr lang="en-US" altLang="ja-JP" baseline="0" dirty="0"/>
                      <a:t>, </a:t>
                    </a:r>
                    <a:fld id="{2FBC4FD0-94C1-4833-BE43-BAE85995A96A}" type="PERCENTAGE">
                      <a:rPr lang="en-US" altLang="ja-JP" baseline="0" smtClean="0"/>
                      <a:pPr/>
                      <a:t>[パーセンテージ]</a:t>
                    </a:fld>
                    <a:endParaRPr lang="en-US" altLang="ja-JP" baseline="0" dirty="0"/>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BBF2-4B97-9CA9-AD978544FF22}"/>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ja-JP"/>
              </a:p>
            </c:txPr>
            <c:dLblPos val="inEnd"/>
            <c:showLegendKey val="0"/>
            <c:showVal val="0"/>
            <c:showCatName val="1"/>
            <c:showSerName val="0"/>
            <c:showPercent val="1"/>
            <c:showBubbleSize val="0"/>
            <c:showLeaderLines val="0"/>
            <c:extLst>
              <c:ext xmlns:c15="http://schemas.microsoft.com/office/drawing/2012/chart" uri="{CE6537A1-D6FC-4f65-9D91-7224C49458BB}"/>
            </c:extLst>
          </c:dLbls>
          <c:cat>
            <c:strRef>
              <c:f>Sheet1!$A$2:$A$4</c:f>
              <c:strCache>
                <c:ptCount val="3"/>
                <c:pt idx="0">
                  <c:v>AIの判定</c:v>
                </c:pt>
                <c:pt idx="1">
                  <c:v>期限の救済</c:v>
                </c:pt>
                <c:pt idx="2">
                  <c:v>必須チェック</c:v>
                </c:pt>
              </c:strCache>
            </c:strRef>
          </c:cat>
          <c:val>
            <c:numRef>
              <c:f>Sheet1!$B$2:$B$4</c:f>
              <c:numCache>
                <c:formatCode>General</c:formatCode>
                <c:ptCount val="3"/>
                <c:pt idx="0">
                  <c:v>40</c:v>
                </c:pt>
                <c:pt idx="1">
                  <c:v>50</c:v>
                </c:pt>
                <c:pt idx="2">
                  <c:v>10</c:v>
                </c:pt>
              </c:numCache>
            </c:numRef>
          </c:val>
          <c:extLst>
            <c:ext xmlns:c16="http://schemas.microsoft.com/office/drawing/2014/chart" uri="{C3380CC4-5D6E-409C-BE32-E72D297353CC}">
              <c16:uniqueId val="{00000006-BBF2-4B97-9CA9-AD978544FF22}"/>
            </c:ext>
          </c:extLst>
        </c:ser>
        <c:dLbls>
          <c:dLblPos val="inEnd"/>
          <c:showLegendKey val="0"/>
          <c:showVal val="0"/>
          <c:showCatName val="0"/>
          <c:showSerName val="0"/>
          <c:showPercent val="1"/>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D3A641-6D1C-47FC-BD9D-1D314A69D814}" type="datetimeFigureOut">
              <a:rPr kumimoji="1" lang="ja-JP" altLang="en-US" smtClean="0"/>
              <a:t>2026/1/16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2B8077-04DB-4A51-893B-64E45C1D391E}" type="slidenum">
              <a:rPr kumimoji="1" lang="ja-JP" altLang="en-US" smtClean="0"/>
              <a:t>‹#›</a:t>
            </a:fld>
            <a:endParaRPr kumimoji="1" lang="ja-JP" altLang="en-US"/>
          </a:p>
        </p:txBody>
      </p:sp>
    </p:spTree>
    <p:extLst>
      <p:ext uri="{BB962C8B-B14F-4D97-AF65-F5344CB8AC3E}">
        <p14:creationId xmlns:p14="http://schemas.microsoft.com/office/powerpoint/2010/main" val="261588404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1</a:t>
            </a:fld>
            <a:endParaRPr kumimoji="1" lang="ja-JP" altLang="en-US"/>
          </a:p>
        </p:txBody>
      </p:sp>
    </p:spTree>
    <p:extLst>
      <p:ext uri="{BB962C8B-B14F-4D97-AF65-F5344CB8AC3E}">
        <p14:creationId xmlns:p14="http://schemas.microsoft.com/office/powerpoint/2010/main" val="752352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3C9FA-9980-5C5C-9C0E-5A4927F6269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432D50C-CAF3-6CB5-A04D-5ADC88FB3DB4}"/>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F3F1010-9147-A8BA-04D0-4473067220C8}"/>
              </a:ext>
            </a:extLst>
          </p:cNvPr>
          <p:cNvSpPr>
            <a:spLocks noGrp="1"/>
          </p:cNvSpPr>
          <p:nvPr>
            <p:ph type="body" idx="1"/>
          </p:nvPr>
        </p:nvSpPr>
        <p:spPr/>
        <p:txBody>
          <a:bodyPr/>
          <a:lstStyle/>
          <a:p>
            <a:r>
              <a:rPr lang="ja-JP" altLang="en-US" dirty="0"/>
              <a:t>ではステップ</a:t>
            </a:r>
            <a:r>
              <a:rPr lang="en-US" altLang="ja-JP" dirty="0"/>
              <a:t>1</a:t>
            </a:r>
            <a:r>
              <a:rPr lang="ja-JP" altLang="en-US" dirty="0"/>
              <a:t>の「特徴量化」について深掘りします。 コンピュータは「にんじん」という文字を理解できません。そこで </a:t>
            </a:r>
            <a:r>
              <a:rPr lang="en-US" altLang="ja-JP" b="1" dirty="0"/>
              <a:t>TF-IDF</a:t>
            </a:r>
            <a:r>
              <a:rPr lang="ja-JP" altLang="en-US" dirty="0"/>
              <a:t> という手法を使います。 これは、その材料がレシピ内でどれだけ重要かを計算する指標です。例えば、「塩」や「水」は多くのレシピに出てきますが、それだけで料理は決まりません。逆に「バルサミコ酢」や「ガラムマサラ」といった特徴的な材料は、そのレシピを決定づける重要な情報として高いスコアを与えます。</a:t>
            </a:r>
            <a:endParaRPr lang="en-US" altLang="ja-JP" dirty="0"/>
          </a:p>
          <a:p>
            <a:endParaRPr lang="en-US" altLang="ja-JP" dirty="0"/>
          </a:p>
          <a:p>
            <a:endParaRPr lang="en-US" altLang="ja-JP" dirty="0"/>
          </a:p>
          <a:p>
            <a:endParaRPr lang="en-US" altLang="ja-JP" dirty="0"/>
          </a:p>
          <a:p>
            <a:r>
              <a:rPr lang="ja-JP" altLang="en-US" dirty="0"/>
              <a:t>続いて、ステップ</a:t>
            </a:r>
            <a:r>
              <a:rPr lang="en-US" altLang="ja-JP" dirty="0"/>
              <a:t>1</a:t>
            </a:r>
            <a:r>
              <a:rPr lang="ja-JP" altLang="en-US" dirty="0"/>
              <a:t>の</a:t>
            </a:r>
            <a:r>
              <a:rPr lang="en-US" altLang="ja-JP" dirty="0"/>
              <a:t>『</a:t>
            </a:r>
            <a:r>
              <a:rPr lang="ja-JP" altLang="en-US" dirty="0"/>
              <a:t>特徴量化</a:t>
            </a:r>
            <a:r>
              <a:rPr lang="en-US" altLang="ja-JP" dirty="0"/>
              <a:t>』</a:t>
            </a:r>
            <a:r>
              <a:rPr lang="ja-JP" altLang="en-US" dirty="0"/>
              <a:t>について、具体的な技術内容を深掘りします。機械学習モデルが計算を行うためには、レシピの材料リストというテキストデータを数値のベクトルに変換する必要があります。</a:t>
            </a:r>
          </a:p>
          <a:p>
            <a:r>
              <a:rPr lang="ja-JP" altLang="en-US" dirty="0"/>
              <a:t>本システムでは、各レシピの材料リストを一つのテキストとしてまとめ、</a:t>
            </a:r>
            <a:r>
              <a:rPr lang="en-US" altLang="ja-JP" dirty="0"/>
              <a:t>『</a:t>
            </a:r>
            <a:r>
              <a:rPr lang="en-US" altLang="ja-JP" dirty="0" err="1"/>
              <a:t>TfidfVectorizer</a:t>
            </a:r>
            <a:r>
              <a:rPr lang="en-US" altLang="ja-JP" dirty="0"/>
              <a:t>』</a:t>
            </a:r>
            <a:r>
              <a:rPr lang="ja-JP" altLang="en-US" dirty="0"/>
              <a:t>を用いて数値ベクトル（</a:t>
            </a:r>
            <a:r>
              <a:rPr lang="en-US" altLang="ja-JP" dirty="0" err="1"/>
              <a:t>ingredient_features</a:t>
            </a:r>
            <a:r>
              <a:rPr lang="ja-JP" altLang="en-US" dirty="0"/>
              <a:t>）を生成しています。これにより、どの材料がそのレシピにおいてどれだけ重要かを数値で表現できます。</a:t>
            </a:r>
          </a:p>
          <a:p>
            <a:r>
              <a:rPr lang="en-US" altLang="ja-JP" dirty="0"/>
              <a:t>TF-IDF</a:t>
            </a:r>
            <a:r>
              <a:rPr lang="ja-JP" altLang="en-US" dirty="0"/>
              <a:t>とは、単語の出現頻度を示す</a:t>
            </a:r>
            <a:r>
              <a:rPr lang="en-US" altLang="ja-JP" dirty="0"/>
              <a:t>『TF』</a:t>
            </a:r>
            <a:r>
              <a:rPr lang="ja-JP" altLang="en-US" dirty="0"/>
              <a:t>と、その単語がどれだけ珍しいかを示す</a:t>
            </a:r>
            <a:r>
              <a:rPr lang="en-US" altLang="ja-JP" dirty="0"/>
              <a:t>『IDF』</a:t>
            </a:r>
            <a:r>
              <a:rPr lang="ja-JP" altLang="en-US" dirty="0"/>
              <a:t>を掛け合わせた指標です。</a:t>
            </a:r>
            <a:r>
              <a:rPr lang="en-US" altLang="ja-JP" dirty="0"/>
              <a:t>TF (Term Frequency) </a:t>
            </a:r>
            <a:r>
              <a:rPr lang="ja-JP" altLang="en-US" dirty="0"/>
              <a:t>は、その文書内での単語の出現回数を全単語数で割ったものです。</a:t>
            </a:r>
            <a:r>
              <a:rPr lang="en-US" altLang="ja-JP" dirty="0"/>
              <a:t>IDF (Inverse Document Frequency) </a:t>
            </a:r>
            <a:r>
              <a:rPr lang="ja-JP" altLang="en-US" dirty="0"/>
              <a:t>は、全文書数をその単語が含まれる文書数で割り、対数をとったものです。この計算式を用いることで、例えば</a:t>
            </a:r>
            <a:r>
              <a:rPr lang="en-US" altLang="ja-JP" dirty="0"/>
              <a:t>『</a:t>
            </a:r>
            <a:r>
              <a:rPr lang="ja-JP" altLang="en-US" dirty="0"/>
              <a:t>塩</a:t>
            </a:r>
            <a:r>
              <a:rPr lang="en-US" altLang="ja-JP" dirty="0"/>
              <a:t>』</a:t>
            </a:r>
            <a:r>
              <a:rPr lang="ja-JP" altLang="en-US" dirty="0"/>
              <a:t>や</a:t>
            </a:r>
            <a:r>
              <a:rPr lang="en-US" altLang="ja-JP" dirty="0"/>
              <a:t>『</a:t>
            </a:r>
            <a:r>
              <a:rPr lang="ja-JP" altLang="en-US" dirty="0"/>
              <a:t>水</a:t>
            </a:r>
            <a:r>
              <a:rPr lang="en-US" altLang="ja-JP" dirty="0"/>
              <a:t>』</a:t>
            </a:r>
            <a:r>
              <a:rPr lang="ja-JP" altLang="en-US" dirty="0"/>
              <a:t>のように多くのレシピに登場する一般的な食材よりも、その料理の特徴を決定づける特定の食材の</a:t>
            </a:r>
            <a:r>
              <a:rPr lang="en-US" altLang="ja-JP" dirty="0"/>
              <a:t>『</a:t>
            </a:r>
            <a:r>
              <a:rPr lang="ja-JP" altLang="en-US" dirty="0"/>
              <a:t>重要度</a:t>
            </a:r>
            <a:r>
              <a:rPr lang="en-US" altLang="ja-JP" dirty="0"/>
              <a:t>』</a:t>
            </a:r>
            <a:r>
              <a:rPr lang="ja-JP" altLang="en-US" dirty="0"/>
              <a:t>を高く算出できます。この手法は検索エンジンや文章の要約など、自然言語処理の分野で広く使われている信頼性の高い手法です。</a:t>
            </a:r>
            <a:endParaRPr lang="en-US" altLang="ja-JP" dirty="0"/>
          </a:p>
        </p:txBody>
      </p:sp>
      <p:sp>
        <p:nvSpPr>
          <p:cNvPr id="4" name="スライド番号プレースホルダー 3">
            <a:extLst>
              <a:ext uri="{FF2B5EF4-FFF2-40B4-BE49-F238E27FC236}">
                <a16:creationId xmlns:a16="http://schemas.microsoft.com/office/drawing/2014/main" id="{E65F28D1-1C39-FDD9-6E6A-9F4F16A1B25A}"/>
              </a:ext>
            </a:extLst>
          </p:cNvPr>
          <p:cNvSpPr>
            <a:spLocks noGrp="1"/>
          </p:cNvSpPr>
          <p:nvPr>
            <p:ph type="sldNum" sz="quarter" idx="5"/>
          </p:nvPr>
        </p:nvSpPr>
        <p:spPr/>
        <p:txBody>
          <a:bodyPr/>
          <a:lstStyle/>
          <a:p>
            <a:fld id="{A52B8077-04DB-4A51-893B-64E45C1D391E}" type="slidenum">
              <a:rPr kumimoji="1" lang="ja-JP" altLang="en-US" smtClean="0"/>
              <a:t>10</a:t>
            </a:fld>
            <a:endParaRPr kumimoji="1" lang="ja-JP" altLang="en-US"/>
          </a:p>
        </p:txBody>
      </p:sp>
    </p:spTree>
    <p:extLst>
      <p:ext uri="{BB962C8B-B14F-4D97-AF65-F5344CB8AC3E}">
        <p14:creationId xmlns:p14="http://schemas.microsoft.com/office/powerpoint/2010/main" val="24656209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8BB8A-1E41-52F1-4DA8-B577F265FA4D}"/>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EAF12BBE-F1A3-B6ED-01B8-C7E22161769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C0720851-1E8F-2F2E-469A-6978157E040E}"/>
              </a:ext>
            </a:extLst>
          </p:cNvPr>
          <p:cNvSpPr>
            <a:spLocks noGrp="1"/>
          </p:cNvSpPr>
          <p:nvPr>
            <p:ph type="body" idx="1"/>
          </p:nvPr>
        </p:nvSpPr>
        <p:spPr/>
        <p:txBody>
          <a:bodyPr/>
          <a:lstStyle/>
          <a:p>
            <a:r>
              <a:rPr kumimoji="1" lang="ja-JP" altLang="en-US" dirty="0"/>
              <a:t>材料を数値化するうえで避けて通れないのが表記揺れと単位の記載の統一についてです。かな・漢字表記、違う呼び名などの表記の揺れは</a:t>
            </a:r>
            <a:r>
              <a:rPr kumimoji="1" lang="en-US" altLang="ja-JP" dirty="0"/>
              <a:t>PC</a:t>
            </a:r>
            <a:r>
              <a:rPr kumimoji="1" lang="ja-JP" altLang="en-US" dirty="0"/>
              <a:t>上では別のものと認識されてしまうため、</a:t>
            </a:r>
            <a:r>
              <a:rPr lang="ja-JP" altLang="en-US" b="0" i="0" dirty="0">
                <a:solidFill>
                  <a:srgbClr val="1F1F1F"/>
                </a:solidFill>
                <a:effectLst/>
                <a:latin typeface="Google Sans Flex"/>
              </a:rPr>
              <a:t> 今回はプログラム側で部分一致を許容する設計にしつつ、分量の計算については機械学習で分量の計算は行っていないため、あえて「個数」に統一する、あるいは</a:t>
            </a:r>
            <a:r>
              <a:rPr lang="en-US" altLang="ja-JP" b="0" i="0" dirty="0">
                <a:solidFill>
                  <a:srgbClr val="1F1F1F"/>
                </a:solidFill>
                <a:effectLst/>
                <a:latin typeface="Google Sans Flex"/>
              </a:rPr>
              <a:t>200g</a:t>
            </a:r>
            <a:r>
              <a:rPr lang="ja-JP" altLang="en-US" b="0" i="0" dirty="0">
                <a:solidFill>
                  <a:srgbClr val="1F1F1F"/>
                </a:solidFill>
                <a:effectLst/>
                <a:latin typeface="Google Sans Flex"/>
              </a:rPr>
              <a:t>を「</a:t>
            </a:r>
            <a:r>
              <a:rPr lang="en-US" altLang="ja-JP" b="0" i="0" dirty="0">
                <a:solidFill>
                  <a:srgbClr val="1F1F1F"/>
                </a:solidFill>
                <a:effectLst/>
                <a:latin typeface="Google Sans Flex"/>
              </a:rPr>
              <a:t>1</a:t>
            </a:r>
            <a:r>
              <a:rPr lang="ja-JP" altLang="en-US" b="0" i="0" dirty="0">
                <a:solidFill>
                  <a:srgbClr val="1F1F1F"/>
                </a:solidFill>
                <a:effectLst/>
                <a:latin typeface="Google Sans Flex"/>
              </a:rPr>
              <a:t>個」と換算するなど、ある程度余白を持たせたルールにしています。</a:t>
            </a:r>
          </a:p>
          <a:p>
            <a:endParaRPr kumimoji="1" lang="en-US" altLang="ja-JP" dirty="0"/>
          </a:p>
          <a:p>
            <a:endParaRPr kumimoji="1" lang="en-US" altLang="ja-JP" dirty="0"/>
          </a:p>
          <a:p>
            <a:endParaRPr kumimoji="1" lang="en-US" altLang="ja-JP" dirty="0"/>
          </a:p>
          <a:p>
            <a:r>
              <a:rPr kumimoji="1" lang="ja-JP" altLang="en-US" dirty="0"/>
              <a:t>材料を数値化するうえで避けて通れないのが表記揺れと単位の記載の統一についてです。ひらがな、カタカナ、漢字表記、違う呼び名、方言などの表記の揺れは</a:t>
            </a:r>
            <a:r>
              <a:rPr kumimoji="1" lang="en-US" altLang="ja-JP" dirty="0"/>
              <a:t>PC</a:t>
            </a:r>
            <a:r>
              <a:rPr kumimoji="1" lang="ja-JP" altLang="en-US" dirty="0"/>
              <a:t>上では別のものと認識されてしまうためレシピ内、在庫登録時に表記を統一する必要があります。今回はレシピ食材とのマッチングのコード内に</a:t>
            </a:r>
            <a:r>
              <a:rPr kumimoji="1" lang="en-US" altLang="ja-JP" dirty="0"/>
              <a:t>Essential=True</a:t>
            </a:r>
            <a:r>
              <a:rPr kumimoji="1" lang="ja-JP" altLang="en-US" dirty="0"/>
              <a:t>とし、部分一致を許容するようには設計しています。</a:t>
            </a:r>
          </a:p>
          <a:p>
            <a:r>
              <a:rPr kumimoji="1" lang="ja-JP" altLang="en-US" dirty="0"/>
              <a:t>重量に関しては野菜だと</a:t>
            </a:r>
            <a:r>
              <a:rPr kumimoji="1" lang="en-US" altLang="ja-JP" dirty="0"/>
              <a:t>1</a:t>
            </a:r>
            <a:r>
              <a:rPr kumimoji="1" lang="ja-JP" altLang="en-US" dirty="0"/>
              <a:t>個、２個、肉、粉類だとグラムとそもそものカウントの方法が違いますが、今回は個数表記に統一し、牛肉・豚肉などグラム表記のものは</a:t>
            </a:r>
            <a:r>
              <a:rPr kumimoji="1" lang="en-US" altLang="ja-JP" dirty="0"/>
              <a:t>200g</a:t>
            </a:r>
            <a:r>
              <a:rPr kumimoji="1" lang="ja-JP" altLang="en-US" dirty="0"/>
              <a:t>を１個として換算しています。調味料の分数表記、小数表記に関してはそもそも在庫管理対象外にしたことと必須設定にしていないので統一はしていません。</a:t>
            </a:r>
          </a:p>
          <a:p>
            <a:endParaRPr kumimoji="1" lang="en-US" altLang="ja-JP" dirty="0"/>
          </a:p>
        </p:txBody>
      </p:sp>
      <p:sp>
        <p:nvSpPr>
          <p:cNvPr id="4" name="スライド番号プレースホルダー 3">
            <a:extLst>
              <a:ext uri="{FF2B5EF4-FFF2-40B4-BE49-F238E27FC236}">
                <a16:creationId xmlns:a16="http://schemas.microsoft.com/office/drawing/2014/main" id="{E4D61E3E-4F58-6D41-CC76-D1BFB1C69F52}"/>
              </a:ext>
            </a:extLst>
          </p:cNvPr>
          <p:cNvSpPr>
            <a:spLocks noGrp="1"/>
          </p:cNvSpPr>
          <p:nvPr>
            <p:ph type="sldNum" sz="quarter" idx="5"/>
          </p:nvPr>
        </p:nvSpPr>
        <p:spPr/>
        <p:txBody>
          <a:bodyPr/>
          <a:lstStyle/>
          <a:p>
            <a:fld id="{A52B8077-04DB-4A51-893B-64E45C1D391E}" type="slidenum">
              <a:rPr kumimoji="1" lang="ja-JP" altLang="en-US" smtClean="0"/>
              <a:t>11</a:t>
            </a:fld>
            <a:endParaRPr kumimoji="1" lang="ja-JP" altLang="en-US"/>
          </a:p>
        </p:txBody>
      </p:sp>
    </p:spTree>
    <p:extLst>
      <p:ext uri="{BB962C8B-B14F-4D97-AF65-F5344CB8AC3E}">
        <p14:creationId xmlns:p14="http://schemas.microsoft.com/office/powerpoint/2010/main" val="474172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6E223-BBA4-5CE4-54B3-60231FF003C4}"/>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E1269CF-433F-0493-EC7F-98FE01B1117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618012-50E2-4961-8837-DA5C9B3EB515}"/>
              </a:ext>
            </a:extLst>
          </p:cNvPr>
          <p:cNvSpPr>
            <a:spLocks noGrp="1"/>
          </p:cNvSpPr>
          <p:nvPr>
            <p:ph type="body" idx="1"/>
          </p:nvPr>
        </p:nvSpPr>
        <p:spPr/>
        <p:txBody>
          <a:bodyPr/>
          <a:lstStyle/>
          <a:p>
            <a:r>
              <a:rPr lang="ja-JP" altLang="en-US" dirty="0"/>
              <a:t>機械学習がレシピを理解するためには、テキストデータを数値のベクトルに変換する必要があります。そのプロセスが、この</a:t>
            </a:r>
            <a:r>
              <a:rPr lang="en-US" altLang="ja-JP" b="1" dirty="0"/>
              <a:t>TF-IDF</a:t>
            </a:r>
            <a:r>
              <a:rPr lang="ja-JP" altLang="en-US" b="1" dirty="0"/>
              <a:t>ベクトル化</a:t>
            </a:r>
            <a:r>
              <a:rPr lang="ja-JP" altLang="en-US" dirty="0"/>
              <a:t>です。</a:t>
            </a:r>
          </a:p>
          <a:p>
            <a:r>
              <a:rPr lang="ja-JP" altLang="en-US" dirty="0"/>
              <a:t>まず、データベースにある</a:t>
            </a:r>
            <a:r>
              <a:rPr lang="en-US" altLang="ja-JP" dirty="0"/>
              <a:t>『</a:t>
            </a:r>
            <a:r>
              <a:rPr lang="ja-JP" altLang="en-US" dirty="0"/>
              <a:t>にんじん、玉ねぎ</a:t>
            </a:r>
            <a:r>
              <a:rPr lang="en-US" altLang="ja-JP" dirty="0"/>
              <a:t>』</a:t>
            </a:r>
            <a:r>
              <a:rPr lang="ja-JP" altLang="en-US" dirty="0"/>
              <a:t>といった材料リストを、</a:t>
            </a:r>
            <a:r>
              <a:rPr lang="en-US" altLang="ja-JP" dirty="0"/>
              <a:t>AI</a:t>
            </a:r>
            <a:r>
              <a:rPr lang="ja-JP" altLang="en-US" dirty="0"/>
              <a:t>が処理しやすい単語の並びに整理します。</a:t>
            </a:r>
          </a:p>
          <a:p>
            <a:r>
              <a:rPr lang="ja-JP" altLang="en-US" dirty="0"/>
              <a:t>次に、</a:t>
            </a:r>
            <a:r>
              <a:rPr lang="en-US" altLang="ja-JP" dirty="0"/>
              <a:t>TF-IDF</a:t>
            </a:r>
            <a:r>
              <a:rPr lang="ja-JP" altLang="en-US" dirty="0"/>
              <a:t>アルゴリズムを用いて、各レシピにおける材料の</a:t>
            </a:r>
            <a:r>
              <a:rPr lang="en-US" altLang="ja-JP" dirty="0"/>
              <a:t>『</a:t>
            </a:r>
            <a:r>
              <a:rPr lang="ja-JP" altLang="en-US" dirty="0"/>
              <a:t>重要度</a:t>
            </a:r>
            <a:r>
              <a:rPr lang="en-US" altLang="ja-JP" dirty="0"/>
              <a:t>』</a:t>
            </a:r>
            <a:r>
              <a:rPr lang="ja-JP" altLang="en-US" dirty="0"/>
              <a:t>を数値化します。スライド中央の表のように、そのレシピの特徴をよく表す材料ほど高い数値が割り振られます。これにより、レシピとユーザーの在庫の両方が数値の束（ベクトル）として表現されます。</a:t>
            </a:r>
          </a:p>
          <a:p>
            <a:r>
              <a:rPr lang="ja-JP" altLang="en-US" dirty="0"/>
              <a:t>この共通の数値データ（ベクトル）に変換することで、初めて次のステップである</a:t>
            </a:r>
            <a:r>
              <a:rPr lang="en-US" altLang="ja-JP" dirty="0"/>
              <a:t>『</a:t>
            </a:r>
            <a:r>
              <a:rPr lang="ja-JP" altLang="en-US" dirty="0"/>
              <a:t>コサイン類似度</a:t>
            </a:r>
            <a:r>
              <a:rPr lang="en-US" altLang="ja-JP" dirty="0"/>
              <a:t>』</a:t>
            </a:r>
            <a:r>
              <a:rPr lang="ja-JP" altLang="en-US" dirty="0"/>
              <a:t>を用いた正確なレシピ提案が可能になります。</a:t>
            </a:r>
            <a:endParaRPr lang="en-US" altLang="ja-JP" dirty="0"/>
          </a:p>
          <a:p>
            <a:endParaRPr lang="en-US" altLang="ja-JP" dirty="0"/>
          </a:p>
          <a:p>
            <a:endParaRPr lang="en-US" altLang="ja-JP" dirty="0"/>
          </a:p>
          <a:p>
            <a:endParaRPr lang="en-US" altLang="ja-JP" dirty="0"/>
          </a:p>
          <a:p>
            <a:r>
              <a:rPr lang="ja-JP" altLang="en-US" dirty="0"/>
              <a:t>機械学習モデルがレシピを理解し、計算できるようにするためには、レシピの材料リストというテキストデータを数値のベクトルに変換する必要があります。その具体的なプロセスがこちらです。</a:t>
            </a:r>
          </a:p>
          <a:p>
            <a:r>
              <a:rPr lang="ja-JP" altLang="en-US" dirty="0"/>
              <a:t>まず、データベースに登録されている各レシピの材料リストを、人間が読める文字列データとして整理します。例えば、</a:t>
            </a:r>
            <a:r>
              <a:rPr lang="en-US" altLang="ja-JP" dirty="0"/>
              <a:t>『</a:t>
            </a:r>
            <a:r>
              <a:rPr lang="ja-JP" altLang="en-US" dirty="0"/>
              <a:t>レシピ</a:t>
            </a:r>
            <a:r>
              <a:rPr lang="en-US" altLang="ja-JP" dirty="0"/>
              <a:t>1</a:t>
            </a:r>
            <a:r>
              <a:rPr lang="ja-JP" altLang="en-US" dirty="0"/>
              <a:t>：にんじん、玉ねぎ、鶏肉</a:t>
            </a:r>
            <a:r>
              <a:rPr lang="en-US" altLang="ja-JP" dirty="0"/>
              <a:t>』</a:t>
            </a:r>
            <a:r>
              <a:rPr lang="ja-JP" altLang="en-US" dirty="0"/>
              <a:t>といった形です。</a:t>
            </a:r>
          </a:p>
          <a:p>
            <a:r>
              <a:rPr lang="ja-JP" altLang="en-US" dirty="0"/>
              <a:t>次に、これらの文字列データを、</a:t>
            </a:r>
            <a:r>
              <a:rPr lang="en-US" altLang="ja-JP" dirty="0"/>
              <a:t>TF-IDF</a:t>
            </a:r>
            <a:r>
              <a:rPr lang="ja-JP" altLang="en-US" dirty="0"/>
              <a:t>が処理できる形式のテキストデータに変換します。ここでは、各材料を単語として抽出し、レシピごとに単語のリストを作成します。</a:t>
            </a:r>
          </a:p>
          <a:p>
            <a:r>
              <a:rPr lang="en-US" altLang="ja-JP" dirty="0"/>
              <a:t>TF-IDF</a:t>
            </a:r>
            <a:r>
              <a:rPr lang="ja-JP" altLang="en-US" dirty="0"/>
              <a:t>ベクトルの生成 ここが核心です。</a:t>
            </a:r>
            <a:r>
              <a:rPr lang="en-US" altLang="ja-JP" dirty="0"/>
              <a:t>TF-IDF</a:t>
            </a:r>
            <a:r>
              <a:rPr lang="ja-JP" altLang="en-US" dirty="0"/>
              <a:t>アルゴリズムを用いて、</a:t>
            </a:r>
            <a:r>
              <a:rPr lang="en-US" altLang="ja-JP" dirty="0"/>
              <a:t>『</a:t>
            </a:r>
            <a:r>
              <a:rPr lang="ja-JP" altLang="en-US" dirty="0"/>
              <a:t>レシピ </a:t>
            </a:r>
            <a:r>
              <a:rPr lang="en-US" altLang="ja-JP" dirty="0"/>
              <a:t>× </a:t>
            </a:r>
            <a:r>
              <a:rPr lang="ja-JP" altLang="en-US" dirty="0"/>
              <a:t>材料の行列</a:t>
            </a:r>
            <a:r>
              <a:rPr lang="en-US" altLang="ja-JP" dirty="0"/>
              <a:t>』</a:t>
            </a:r>
            <a:r>
              <a:rPr lang="ja-JP" altLang="en-US" dirty="0"/>
              <a:t>、すなわち</a:t>
            </a:r>
            <a:r>
              <a:rPr lang="en-US" altLang="ja-JP" dirty="0"/>
              <a:t>TF-IDF</a:t>
            </a:r>
            <a:r>
              <a:rPr lang="ja-JP" altLang="en-US" dirty="0"/>
              <a:t>ベクトルを生成します。スライド中央の表をご覧ください。横軸に</a:t>
            </a:r>
            <a:r>
              <a:rPr lang="en-US" altLang="ja-JP" dirty="0"/>
              <a:t>『</a:t>
            </a:r>
            <a:r>
              <a:rPr lang="ja-JP" altLang="en-US" dirty="0"/>
              <a:t>にんじん</a:t>
            </a:r>
            <a:r>
              <a:rPr lang="en-US" altLang="ja-JP" dirty="0"/>
              <a:t>』『</a:t>
            </a:r>
            <a:r>
              <a:rPr lang="ja-JP" altLang="en-US" dirty="0"/>
              <a:t>玉ねぎ</a:t>
            </a:r>
            <a:r>
              <a:rPr lang="en-US" altLang="ja-JP" dirty="0"/>
              <a:t>』『</a:t>
            </a:r>
            <a:r>
              <a:rPr lang="ja-JP" altLang="en-US" dirty="0"/>
              <a:t>鶏肉</a:t>
            </a:r>
            <a:r>
              <a:rPr lang="en-US" altLang="ja-JP" dirty="0"/>
              <a:t>』</a:t>
            </a:r>
            <a:r>
              <a:rPr lang="ja-JP" altLang="en-US" dirty="0"/>
              <a:t>などの材料が並び、縦軸に</a:t>
            </a:r>
            <a:r>
              <a:rPr lang="en-US" altLang="ja-JP" dirty="0"/>
              <a:t>『</a:t>
            </a:r>
            <a:r>
              <a:rPr lang="ja-JP" altLang="en-US" dirty="0"/>
              <a:t>レシピ</a:t>
            </a:r>
            <a:r>
              <a:rPr lang="en-US" altLang="ja-JP" dirty="0"/>
              <a:t>1』『</a:t>
            </a:r>
            <a:r>
              <a:rPr lang="ja-JP" altLang="en-US" dirty="0"/>
              <a:t>レシピ</a:t>
            </a:r>
            <a:r>
              <a:rPr lang="en-US" altLang="ja-JP" dirty="0"/>
              <a:t>2』</a:t>
            </a:r>
            <a:r>
              <a:rPr lang="ja-JP" altLang="en-US" dirty="0"/>
              <a:t>といった各レシピが並んでいます。この表の各セルには、そのレシピにおける各材料の</a:t>
            </a:r>
            <a:r>
              <a:rPr lang="en-US" altLang="ja-JP" dirty="0"/>
              <a:t>『</a:t>
            </a:r>
            <a:r>
              <a:rPr lang="ja-JP" altLang="en-US" dirty="0"/>
              <a:t>重要度</a:t>
            </a:r>
            <a:r>
              <a:rPr lang="en-US" altLang="ja-JP" dirty="0"/>
              <a:t>』</a:t>
            </a:r>
            <a:r>
              <a:rPr lang="ja-JP" altLang="en-US" dirty="0"/>
              <a:t>が数値で示されています。例えば</a:t>
            </a:r>
            <a:r>
              <a:rPr lang="en-US" altLang="ja-JP" dirty="0"/>
              <a:t>『</a:t>
            </a:r>
            <a:r>
              <a:rPr lang="ja-JP" altLang="en-US" dirty="0"/>
              <a:t>レシピ</a:t>
            </a:r>
            <a:r>
              <a:rPr lang="en-US" altLang="ja-JP" dirty="0"/>
              <a:t>1』</a:t>
            </a:r>
            <a:r>
              <a:rPr lang="ja-JP" altLang="en-US" dirty="0"/>
              <a:t>における</a:t>
            </a:r>
            <a:r>
              <a:rPr lang="en-US" altLang="ja-JP" dirty="0"/>
              <a:t>『</a:t>
            </a:r>
            <a:r>
              <a:rPr lang="ja-JP" altLang="en-US" dirty="0"/>
              <a:t>にんじん</a:t>
            </a:r>
            <a:r>
              <a:rPr lang="en-US" altLang="ja-JP" dirty="0"/>
              <a:t>』</a:t>
            </a:r>
            <a:r>
              <a:rPr lang="ja-JP" altLang="en-US" dirty="0"/>
              <a:t>の重要度は</a:t>
            </a:r>
            <a:r>
              <a:rPr lang="en-US" altLang="ja-JP" dirty="0"/>
              <a:t>0.6</a:t>
            </a:r>
            <a:r>
              <a:rPr lang="ja-JP" altLang="en-US" dirty="0"/>
              <a:t>、</a:t>
            </a:r>
            <a:r>
              <a:rPr lang="en-US" altLang="ja-JP" dirty="0"/>
              <a:t>『</a:t>
            </a:r>
            <a:r>
              <a:rPr lang="ja-JP" altLang="en-US" dirty="0"/>
              <a:t>鶏肉</a:t>
            </a:r>
            <a:r>
              <a:rPr lang="en-US" altLang="ja-JP" dirty="0"/>
              <a:t>』</a:t>
            </a:r>
            <a:r>
              <a:rPr lang="ja-JP" altLang="en-US" dirty="0"/>
              <a:t>は</a:t>
            </a:r>
            <a:r>
              <a:rPr lang="en-US" altLang="ja-JP" dirty="0"/>
              <a:t>0.7</a:t>
            </a:r>
            <a:r>
              <a:rPr lang="ja-JP" altLang="en-US" dirty="0"/>
              <a:t>といった具合です。これにより、そのレシピの特徴をよく表す材料ほど高い数値を持つようになります。</a:t>
            </a:r>
          </a:p>
          <a:p>
            <a:r>
              <a:rPr lang="ja-JP" altLang="en-US" dirty="0"/>
              <a:t>この</a:t>
            </a:r>
            <a:r>
              <a:rPr lang="en-US" altLang="ja-JP" dirty="0"/>
              <a:t>TF-IDF</a:t>
            </a:r>
            <a:r>
              <a:rPr lang="ja-JP" altLang="en-US" dirty="0"/>
              <a:t>ベクトルの生成により、各レシピは</a:t>
            </a:r>
            <a:r>
              <a:rPr lang="en-US" altLang="ja-JP" dirty="0"/>
              <a:t>『</a:t>
            </a:r>
            <a:r>
              <a:rPr lang="ja-JP" altLang="en-US" dirty="0"/>
              <a:t>レシピの精鋭ベクトル</a:t>
            </a:r>
            <a:r>
              <a:rPr lang="en-US" altLang="ja-JP" dirty="0"/>
              <a:t>』</a:t>
            </a:r>
            <a:r>
              <a:rPr lang="ja-JP" altLang="en-US" dirty="0"/>
              <a:t>という形で数値データとして表現されます。 同時に、ユーザーの冷蔵庫の中身も同様に</a:t>
            </a:r>
            <a:r>
              <a:rPr lang="en-US" altLang="ja-JP" dirty="0"/>
              <a:t>『</a:t>
            </a:r>
            <a:r>
              <a:rPr lang="ja-JP" altLang="en-US" dirty="0"/>
              <a:t>在庫の食材ベクトル</a:t>
            </a:r>
            <a:r>
              <a:rPr lang="en-US" altLang="ja-JP" dirty="0"/>
              <a:t>』</a:t>
            </a:r>
            <a:r>
              <a:rPr lang="ja-JP" altLang="en-US" dirty="0"/>
              <a:t>として数値化されます。こうして数値ベクトルとして表現されたレシピと在庫のデータは、次のステップである</a:t>
            </a:r>
            <a:r>
              <a:rPr lang="en-US" altLang="ja-JP" dirty="0"/>
              <a:t>『</a:t>
            </a:r>
            <a:r>
              <a:rPr lang="ja-JP" altLang="en-US" dirty="0"/>
              <a:t>類似度計算</a:t>
            </a:r>
            <a:r>
              <a:rPr lang="en-US" altLang="ja-JP" dirty="0"/>
              <a:t>』</a:t>
            </a:r>
            <a:r>
              <a:rPr lang="ja-JP" altLang="en-US" dirty="0"/>
              <a:t>において、コサイン類似度という手法を用いてその相性が比較されることになります。このベクトル化のプロセスが、私たちのシステムが賢くレシピを提案する上で不可欠な土台となります。</a:t>
            </a:r>
          </a:p>
          <a:p>
            <a:endParaRPr lang="ja-JP" altLang="en-US" dirty="0"/>
          </a:p>
        </p:txBody>
      </p:sp>
      <p:sp>
        <p:nvSpPr>
          <p:cNvPr id="4" name="スライド番号プレースホルダー 3">
            <a:extLst>
              <a:ext uri="{FF2B5EF4-FFF2-40B4-BE49-F238E27FC236}">
                <a16:creationId xmlns:a16="http://schemas.microsoft.com/office/drawing/2014/main" id="{1FAE2975-411E-05B0-3196-18C39CB0C83E}"/>
              </a:ext>
            </a:extLst>
          </p:cNvPr>
          <p:cNvSpPr>
            <a:spLocks noGrp="1"/>
          </p:cNvSpPr>
          <p:nvPr>
            <p:ph type="sldNum" sz="quarter" idx="5"/>
          </p:nvPr>
        </p:nvSpPr>
        <p:spPr/>
        <p:txBody>
          <a:bodyPr/>
          <a:lstStyle/>
          <a:p>
            <a:fld id="{A52B8077-04DB-4A51-893B-64E45C1D391E}" type="slidenum">
              <a:rPr kumimoji="1" lang="ja-JP" altLang="en-US" smtClean="0"/>
              <a:t>12</a:t>
            </a:fld>
            <a:endParaRPr kumimoji="1" lang="ja-JP" altLang="en-US"/>
          </a:p>
        </p:txBody>
      </p:sp>
    </p:spTree>
    <p:extLst>
      <p:ext uri="{BB962C8B-B14F-4D97-AF65-F5344CB8AC3E}">
        <p14:creationId xmlns:p14="http://schemas.microsoft.com/office/powerpoint/2010/main" val="703289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実際のコードでは、</a:t>
            </a:r>
            <a:r>
              <a:rPr lang="en-US" altLang="ja-JP" dirty="0"/>
              <a:t>Scikit-learn</a:t>
            </a:r>
            <a:r>
              <a:rPr lang="ja-JP" altLang="en-US" dirty="0"/>
              <a:t>の </a:t>
            </a:r>
            <a:r>
              <a:rPr kumimoji="1" lang="en-US" altLang="ja-JP" sz="1200" kern="1200" dirty="0" err="1">
                <a:solidFill>
                  <a:schemeClr val="tx1"/>
                </a:solidFill>
                <a:latin typeface="+mn-lt"/>
                <a:ea typeface="+mn-ea"/>
                <a:cs typeface="+mn-cs"/>
              </a:rPr>
              <a:t>TfidfVectorizer</a:t>
            </a:r>
            <a:r>
              <a:rPr lang="ja-JP" altLang="en-US" dirty="0"/>
              <a:t> を活用しています。 </a:t>
            </a:r>
            <a:r>
              <a:rPr kumimoji="1" lang="en-US" altLang="ja-JP" sz="1200" kern="1200" dirty="0" err="1">
                <a:solidFill>
                  <a:schemeClr val="tx1"/>
                </a:solidFill>
                <a:latin typeface="+mn-lt"/>
                <a:ea typeface="+mn-ea"/>
                <a:cs typeface="+mn-cs"/>
              </a:rPr>
              <a:t>TfidfVectorizer</a:t>
            </a:r>
            <a:r>
              <a:rPr lang="ja-JP" altLang="en-US" dirty="0"/>
              <a:t> の </a:t>
            </a:r>
            <a:r>
              <a:rPr kumimoji="1" lang="en-US" altLang="ja-JP" sz="1200" kern="1200" dirty="0" err="1">
                <a:solidFill>
                  <a:schemeClr val="tx1"/>
                </a:solidFill>
                <a:latin typeface="+mn-lt"/>
                <a:ea typeface="+mn-ea"/>
                <a:cs typeface="+mn-cs"/>
              </a:rPr>
              <a:t>fit_transform</a:t>
            </a:r>
            <a:r>
              <a:rPr kumimoji="1" lang="en-US" altLang="ja-JP" sz="1200" kern="1200" dirty="0">
                <a:solidFill>
                  <a:schemeClr val="tx1"/>
                </a:solidFill>
                <a:latin typeface="+mn-lt"/>
                <a:ea typeface="+mn-ea"/>
                <a:cs typeface="+mn-cs"/>
              </a:rPr>
              <a:t>()</a:t>
            </a:r>
            <a:r>
              <a:rPr lang="ja-JP" altLang="en-US" dirty="0"/>
              <a:t> メソッドを用い、</a:t>
            </a:r>
            <a:r>
              <a:rPr lang="en-US" altLang="ja-JP" dirty="0"/>
              <a:t>『</a:t>
            </a:r>
            <a:r>
              <a:rPr lang="ja-JP" altLang="en-US" dirty="0"/>
              <a:t>どの食材を重要視するか</a:t>
            </a:r>
            <a:r>
              <a:rPr lang="en-US" altLang="ja-JP" dirty="0"/>
              <a:t>』</a:t>
            </a:r>
            <a:r>
              <a:rPr lang="ja-JP" altLang="en-US" dirty="0"/>
              <a:t>の決定と</a:t>
            </a:r>
            <a:r>
              <a:rPr lang="en-US" altLang="ja-JP" dirty="0"/>
              <a:t>『</a:t>
            </a:r>
            <a:r>
              <a:rPr lang="ja-JP" altLang="en-US" dirty="0"/>
              <a:t>数値ベクトルへの変換</a:t>
            </a:r>
            <a:r>
              <a:rPr lang="en-US" altLang="ja-JP" dirty="0"/>
              <a:t>』</a:t>
            </a:r>
            <a:r>
              <a:rPr lang="ja-JP" altLang="en-US" dirty="0"/>
              <a:t>を同時に行います。これにより、レシピデータは材料ごとの重みを持つ数値行列（疎行列）へと定義されます。工夫したのは、システム起動時にレシピ全体を「学習（</a:t>
            </a:r>
            <a:r>
              <a:rPr lang="en-US" altLang="ja-JP" dirty="0"/>
              <a:t>fit</a:t>
            </a:r>
            <a:r>
              <a:rPr lang="ja-JP" altLang="en-US" dirty="0"/>
              <a:t>）」させ、ユーザーの在庫入力時はその学習結果を使って「変換（</a:t>
            </a:r>
            <a:r>
              <a:rPr lang="en-US" altLang="ja-JP" dirty="0"/>
              <a:t>transform</a:t>
            </a:r>
            <a:r>
              <a:rPr lang="ja-JP" altLang="en-US" dirty="0"/>
              <a:t>）」のみを行う点です。これにより、計算負荷を抑えつつ、常に同じ「ものさし」で比較することを実現しました。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FFFFFF"/>
              </a:solidFill>
              <a:effectLst/>
              <a:latin typeface="Segoe UI Variable Tex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FFFFFF"/>
              </a:solidFill>
              <a:effectLst/>
              <a:latin typeface="Segoe UI Variable Tex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FFFFFF"/>
              </a:solidFill>
              <a:effectLst/>
              <a:latin typeface="Segoe UI Variable Tex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FFFFFF"/>
              </a:solidFill>
              <a:effectLst/>
              <a:latin typeface="Segoe UI Variable Tex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FFFFFF"/>
              </a:solidFill>
              <a:effectLst/>
              <a:latin typeface="Segoe UI Variable Text"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FFFFFF"/>
                </a:solidFill>
                <a:effectLst/>
                <a:latin typeface="Segoe UI Variable Text" pitchFamily="2" charset="0"/>
              </a:rPr>
              <a:t>実際のコード処理についてです。まず、データベースにある個別の材料データを</a:t>
            </a:r>
            <a:r>
              <a:rPr lang="en-US" altLang="ja-JP" b="0" i="0" dirty="0">
                <a:solidFill>
                  <a:srgbClr val="FFFFFF"/>
                </a:solidFill>
                <a:effectLst/>
                <a:latin typeface="Segoe UI Variable Text" pitchFamily="2" charset="0"/>
              </a:rPr>
              <a:t>AI</a:t>
            </a:r>
            <a:r>
              <a:rPr lang="ja-JP" altLang="en-US" b="0" i="0" dirty="0">
                <a:solidFill>
                  <a:srgbClr val="FFFFFF"/>
                </a:solidFill>
                <a:effectLst/>
                <a:latin typeface="Segoe UI Variable Text" pitchFamily="2" charset="0"/>
              </a:rPr>
              <a:t>が読み取れる形式へと整形します。画面左側のコード①にある通り、レシピごとに登録されている材料を一つの文字列として結合します。例えば、</a:t>
            </a:r>
            <a:r>
              <a:rPr lang="en-US" altLang="ja-JP" b="0" i="0" dirty="0">
                <a:solidFill>
                  <a:srgbClr val="FFFFFF"/>
                </a:solidFill>
                <a:effectLst/>
                <a:latin typeface="Segoe UI Variable Text" pitchFamily="2" charset="0"/>
              </a:rPr>
              <a:t>『</a:t>
            </a:r>
            <a:r>
              <a:rPr lang="ja-JP" altLang="en-US" b="0" i="0" dirty="0">
                <a:solidFill>
                  <a:srgbClr val="FFFFFF"/>
                </a:solidFill>
                <a:effectLst/>
                <a:latin typeface="Segoe UI Variable Text" pitchFamily="2" charset="0"/>
              </a:rPr>
              <a:t>レシピ</a:t>
            </a:r>
            <a:r>
              <a:rPr lang="en-US" altLang="ja-JP" b="0" i="0" dirty="0">
                <a:solidFill>
                  <a:srgbClr val="FFFFFF"/>
                </a:solidFill>
                <a:effectLst/>
                <a:latin typeface="Segoe UI Variable Text" pitchFamily="2" charset="0"/>
              </a:rPr>
              <a:t>1』</a:t>
            </a:r>
            <a:r>
              <a:rPr lang="ja-JP" altLang="en-US" b="0" i="0" dirty="0">
                <a:solidFill>
                  <a:srgbClr val="FFFFFF"/>
                </a:solidFill>
                <a:effectLst/>
                <a:latin typeface="Segoe UI Variable Text" pitchFamily="2" charset="0"/>
              </a:rPr>
              <a:t>であれば、</a:t>
            </a:r>
            <a:r>
              <a:rPr lang="en-US" altLang="ja-JP" b="0" i="0" dirty="0">
                <a:solidFill>
                  <a:srgbClr val="FFFFFF"/>
                </a:solidFill>
                <a:effectLst/>
                <a:latin typeface="Segoe UI Variable Text" pitchFamily="2" charset="0"/>
              </a:rPr>
              <a:t>『</a:t>
            </a:r>
            <a:r>
              <a:rPr lang="ja-JP" altLang="en-US" b="0" i="0" dirty="0">
                <a:solidFill>
                  <a:srgbClr val="FFFFFF"/>
                </a:solidFill>
                <a:effectLst/>
                <a:latin typeface="Segoe UI Variable Text" pitchFamily="2" charset="0"/>
              </a:rPr>
              <a:t>人参、玉ねぎ、鶏肉</a:t>
            </a:r>
            <a:r>
              <a:rPr lang="en-US" altLang="ja-JP" b="0" i="0" dirty="0">
                <a:solidFill>
                  <a:srgbClr val="FFFFFF"/>
                </a:solidFill>
                <a:effectLst/>
                <a:latin typeface="Segoe UI Variable Text" pitchFamily="2" charset="0"/>
              </a:rPr>
              <a:t>』</a:t>
            </a:r>
            <a:r>
              <a:rPr lang="ja-JP" altLang="en-US" b="0" i="0" dirty="0">
                <a:solidFill>
                  <a:srgbClr val="FFFFFF"/>
                </a:solidFill>
                <a:effectLst/>
                <a:latin typeface="Segoe UI Variable Text" pitchFamily="2" charset="0"/>
              </a:rPr>
              <a:t>という個別のデータから</a:t>
            </a:r>
            <a:r>
              <a:rPr lang="en-US" altLang="ja-JP" b="0" i="0" dirty="0">
                <a:solidFill>
                  <a:srgbClr val="FFFFFF"/>
                </a:solidFill>
                <a:effectLst/>
                <a:latin typeface="Segoe UI Variable Text" pitchFamily="2" charset="0"/>
              </a:rPr>
              <a:t>『</a:t>
            </a:r>
            <a:r>
              <a:rPr lang="ja-JP" altLang="en-US" b="0" i="0" dirty="0">
                <a:solidFill>
                  <a:srgbClr val="FFFFFF"/>
                </a:solidFill>
                <a:effectLst/>
                <a:latin typeface="Segoe UI Variable Text" pitchFamily="2" charset="0"/>
              </a:rPr>
              <a:t>人参 玉ねぎ 鶏肉</a:t>
            </a:r>
            <a:r>
              <a:rPr lang="en-US" altLang="ja-JP" b="0" i="0" dirty="0">
                <a:solidFill>
                  <a:srgbClr val="FFFFFF"/>
                </a:solidFill>
                <a:effectLst/>
                <a:latin typeface="Segoe UI Variable Text" pitchFamily="2" charset="0"/>
              </a:rPr>
              <a:t>』</a:t>
            </a:r>
            <a:r>
              <a:rPr lang="ja-JP" altLang="en-US" b="0" i="0" dirty="0">
                <a:solidFill>
                  <a:srgbClr val="FFFFFF"/>
                </a:solidFill>
                <a:effectLst/>
                <a:latin typeface="Segoe UI Variable Text" pitchFamily="2" charset="0"/>
              </a:rPr>
              <a:t>という一つのまとまったテキストを生成します。こうして全レシピの文字列をリスト化することで、一括処理の準備を整えます。次に、</a:t>
            </a:r>
            <a:r>
              <a:rPr lang="en-US" altLang="ja-JP" b="0" i="0" dirty="0">
                <a:solidFill>
                  <a:srgbClr val="FFFFFF"/>
                </a:solidFill>
                <a:effectLst/>
                <a:latin typeface="Segoe UI Variable Text" pitchFamily="2" charset="0"/>
              </a:rPr>
              <a:t>Scikit-learn</a:t>
            </a:r>
            <a:r>
              <a:rPr lang="ja-JP" altLang="en-US" b="0" i="0" dirty="0">
                <a:solidFill>
                  <a:srgbClr val="FFFFFF"/>
                </a:solidFill>
                <a:effectLst/>
                <a:latin typeface="Segoe UI Variable Text" pitchFamily="2" charset="0"/>
              </a:rPr>
              <a:t>ライブラリの</a:t>
            </a:r>
            <a:r>
              <a:rPr lang="en-US" altLang="ja-JP" b="0" i="0" dirty="0" err="1">
                <a:solidFill>
                  <a:srgbClr val="FFFFFF"/>
                </a:solidFill>
                <a:effectLst/>
                <a:latin typeface="Segoe UI Variable Text" pitchFamily="2" charset="0"/>
              </a:rPr>
              <a:t>TfidfVectorizer</a:t>
            </a:r>
            <a:r>
              <a:rPr lang="ja-JP" altLang="en-US" b="0" i="0" dirty="0">
                <a:solidFill>
                  <a:srgbClr val="FFFFFF"/>
                </a:solidFill>
                <a:effectLst/>
                <a:latin typeface="Segoe UI Variable Text" pitchFamily="2" charset="0"/>
              </a:rPr>
              <a:t>を用いて数値ベクトルへと変換します。ここで重要なのが、コード④で使用している</a:t>
            </a:r>
            <a:r>
              <a:rPr lang="en-US" altLang="ja-JP" b="0" i="0" dirty="0" err="1">
                <a:solidFill>
                  <a:srgbClr val="FFFFFF"/>
                </a:solidFill>
                <a:effectLst/>
                <a:latin typeface="Segoe UI Variable Text" pitchFamily="2" charset="0"/>
              </a:rPr>
              <a:t>fit_transform</a:t>
            </a:r>
            <a:r>
              <a:rPr lang="en-US" altLang="ja-JP" b="0" i="0" dirty="0">
                <a:solidFill>
                  <a:srgbClr val="FFFFFF"/>
                </a:solidFill>
                <a:effectLst/>
                <a:latin typeface="Segoe UI Variable Text" pitchFamily="2" charset="0"/>
              </a:rPr>
              <a:t>()</a:t>
            </a:r>
            <a:r>
              <a:rPr lang="ja-JP" altLang="en-US" b="0" i="0" dirty="0">
                <a:solidFill>
                  <a:srgbClr val="FFFFFF"/>
                </a:solidFill>
                <a:effectLst/>
                <a:latin typeface="Segoe UI Variable Text" pitchFamily="2" charset="0"/>
              </a:rPr>
              <a:t>メソッドです。このメソッド一つで、</a:t>
            </a:r>
            <a:r>
              <a:rPr lang="en-US" altLang="ja-JP" b="0" i="0" dirty="0">
                <a:solidFill>
                  <a:srgbClr val="FFFFFF"/>
                </a:solidFill>
                <a:effectLst/>
                <a:latin typeface="Segoe UI Variable Text" pitchFamily="2" charset="0"/>
              </a:rPr>
              <a:t>『</a:t>
            </a:r>
            <a:r>
              <a:rPr lang="ja-JP" altLang="en-US" b="0" i="0" dirty="0">
                <a:solidFill>
                  <a:srgbClr val="FFFFFF"/>
                </a:solidFill>
                <a:effectLst/>
                <a:latin typeface="Segoe UI Variable Text" pitchFamily="2" charset="0"/>
              </a:rPr>
              <a:t>どの食材を特徴量として扱うかという語彙の決定と、実際の</a:t>
            </a:r>
            <a:r>
              <a:rPr lang="en-US" altLang="ja-JP" b="0" i="0" dirty="0">
                <a:solidFill>
                  <a:srgbClr val="FFFFFF"/>
                </a:solidFill>
                <a:effectLst/>
                <a:latin typeface="Segoe UI Variable Text" pitchFamily="2" charset="0"/>
              </a:rPr>
              <a:t>TF-IDF</a:t>
            </a:r>
            <a:r>
              <a:rPr lang="ja-JP" altLang="en-US" b="0" i="0" dirty="0">
                <a:solidFill>
                  <a:srgbClr val="FFFFFF"/>
                </a:solidFill>
                <a:effectLst/>
                <a:latin typeface="Segoe UI Variable Text" pitchFamily="2" charset="0"/>
              </a:rPr>
              <a:t>値の計算、そして数値ベクトルへの変換を同時に行っています。この処理により、各レシピはレシピ </a:t>
            </a:r>
            <a:r>
              <a:rPr lang="en-US" altLang="ja-JP" b="0" i="0" dirty="0">
                <a:solidFill>
                  <a:srgbClr val="FFFFFF"/>
                </a:solidFill>
                <a:effectLst/>
                <a:latin typeface="Segoe UI Variable Text" pitchFamily="2" charset="0"/>
              </a:rPr>
              <a:t>× </a:t>
            </a:r>
            <a:r>
              <a:rPr lang="ja-JP" altLang="en-US" b="0" i="0" dirty="0">
                <a:solidFill>
                  <a:srgbClr val="FFFFFF"/>
                </a:solidFill>
                <a:effectLst/>
                <a:latin typeface="Segoe UI Variable Text" pitchFamily="2" charset="0"/>
              </a:rPr>
              <a:t>材料語彙の数値行列、いわゆる疎行列として定義されます。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dirty="0">
                <a:solidFill>
                  <a:srgbClr val="FFFFFF"/>
                </a:solidFill>
                <a:effectLst/>
                <a:latin typeface="Segoe UI Variable Text" pitchFamily="2" charset="0"/>
              </a:rPr>
              <a:t>また、実装上の工夫として、初期学習時と運用時でメソッドを使い分けています。システム起動時の初期学習では、</a:t>
            </a:r>
            <a:r>
              <a:rPr lang="en-US" altLang="ja-JP" b="0" i="0" dirty="0" err="1">
                <a:solidFill>
                  <a:srgbClr val="FFFFFF"/>
                </a:solidFill>
                <a:effectLst/>
                <a:latin typeface="Segoe UI Variable Text" pitchFamily="2" charset="0"/>
              </a:rPr>
              <a:t>fit_transform</a:t>
            </a:r>
            <a:r>
              <a:rPr lang="en-US" altLang="ja-JP" b="0" i="0" dirty="0">
                <a:solidFill>
                  <a:srgbClr val="FFFFFF"/>
                </a:solidFill>
                <a:effectLst/>
                <a:latin typeface="Segoe UI Variable Text" pitchFamily="2" charset="0"/>
              </a:rPr>
              <a:t>()</a:t>
            </a:r>
            <a:r>
              <a:rPr lang="ja-JP" altLang="en-US" b="0" i="0" dirty="0">
                <a:solidFill>
                  <a:srgbClr val="FFFFFF"/>
                </a:solidFill>
                <a:effectLst/>
                <a:latin typeface="Segoe UI Variable Text" pitchFamily="2" charset="0"/>
              </a:rPr>
              <a:t>を用いてレシピ全体の傾向を学習し、全レシピをベクトル化します。一方で、ユーザーが新しい在庫を入力する推論時には、すでに学習済みのルールを用いて</a:t>
            </a:r>
            <a:r>
              <a:rPr lang="en-US" altLang="ja-JP" b="0" i="0" dirty="0">
                <a:solidFill>
                  <a:srgbClr val="FFFFFF"/>
                </a:solidFill>
                <a:effectLst/>
                <a:latin typeface="Segoe UI Variable Text" pitchFamily="2" charset="0"/>
              </a:rPr>
              <a:t>transform()</a:t>
            </a:r>
            <a:r>
              <a:rPr lang="ja-JP" altLang="en-US" b="0" i="0" dirty="0">
                <a:solidFill>
                  <a:srgbClr val="FFFFFF"/>
                </a:solidFill>
                <a:effectLst/>
                <a:latin typeface="Segoe UI Variable Text" pitchFamily="2" charset="0"/>
              </a:rPr>
              <a:t>のみを実行します。これにより、再学習の手間を省いて計算効率を高めつつ、既存のレシピと常に同じ次元のベクトル空間で、一貫性のある比較を行うことが可能になります。この後、こうして生成されたベクトルを用いて、具体的な類似度計算へ進み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b="0" i="0" dirty="0">
              <a:solidFill>
                <a:srgbClr val="FFFFFF"/>
              </a:solidFill>
              <a:effectLst/>
              <a:latin typeface="Segoe UI Variable Text" pitchFamily="2" charset="0"/>
            </a:endParaRPr>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13</a:t>
            </a:fld>
            <a:endParaRPr kumimoji="1" lang="ja-JP" altLang="en-US"/>
          </a:p>
        </p:txBody>
      </p:sp>
    </p:spTree>
    <p:extLst>
      <p:ext uri="{BB962C8B-B14F-4D97-AF65-F5344CB8AC3E}">
        <p14:creationId xmlns:p14="http://schemas.microsoft.com/office/powerpoint/2010/main" val="2745393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F1F1F"/>
                </a:solidFill>
                <a:effectLst/>
                <a:latin typeface="Google Sans Flex"/>
              </a:rPr>
              <a:t>ステップ</a:t>
            </a:r>
            <a:r>
              <a:rPr lang="en-US" altLang="ja-JP" b="0" i="0" dirty="0">
                <a:solidFill>
                  <a:srgbClr val="1F1F1F"/>
                </a:solidFill>
                <a:effectLst/>
                <a:latin typeface="Google Sans Flex"/>
              </a:rPr>
              <a:t>2</a:t>
            </a:r>
            <a:r>
              <a:rPr lang="ja-JP" altLang="en-US" b="0" i="0" dirty="0">
                <a:solidFill>
                  <a:srgbClr val="1F1F1F"/>
                </a:solidFill>
                <a:effectLst/>
                <a:latin typeface="Google Sans Flex"/>
              </a:rPr>
              <a:t>の「類似度計算」には </a:t>
            </a:r>
            <a:r>
              <a:rPr lang="ja-JP" altLang="en-US" b="1" i="0" dirty="0">
                <a:solidFill>
                  <a:srgbClr val="1F1F1F"/>
                </a:solidFill>
                <a:effectLst/>
                <a:latin typeface="Google Sans Flex"/>
              </a:rPr>
              <a:t>コサイン類似度</a:t>
            </a:r>
            <a:r>
              <a:rPr lang="ja-JP" altLang="en-US" b="0" i="0" dirty="0">
                <a:solidFill>
                  <a:srgbClr val="1F1F1F"/>
                </a:solidFill>
                <a:effectLst/>
                <a:latin typeface="Google Sans Flex"/>
              </a:rPr>
              <a:t> を採用しました。これは、</a:t>
            </a:r>
            <a:r>
              <a:rPr lang="en-US" altLang="ja-JP" b="0" i="0" dirty="0">
                <a:solidFill>
                  <a:srgbClr val="1F1F1F"/>
                </a:solidFill>
                <a:effectLst/>
                <a:latin typeface="Google Sans Flex"/>
              </a:rPr>
              <a:t>2</a:t>
            </a:r>
            <a:r>
              <a:rPr lang="ja-JP" altLang="en-US" b="0" i="0" dirty="0">
                <a:solidFill>
                  <a:srgbClr val="1F1F1F"/>
                </a:solidFill>
                <a:effectLst/>
                <a:latin typeface="Google Sans Flex"/>
              </a:rPr>
              <a:t>つのベクトルの「向き」がどれくらい近いかを測るもので、</a:t>
            </a:r>
            <a:r>
              <a:rPr kumimoji="1" lang="ja-JP" altLang="en-US" sz="1200" kern="1200" dirty="0">
                <a:solidFill>
                  <a:schemeClr val="tx1"/>
                </a:solidFill>
                <a:effectLst/>
                <a:latin typeface="+mn-lt"/>
                <a:ea typeface="+mn-ea"/>
                <a:cs typeface="+mn-cs"/>
              </a:rPr>
              <a:t>多次元空間上にプロットされたベクトル</a:t>
            </a:r>
            <a:r>
              <a:rPr kumimoji="1" lang="en-US" altLang="ja-JP" sz="1200" kern="1200" dirty="0">
                <a:solidFill>
                  <a:schemeClr val="tx1"/>
                </a:solidFill>
                <a:effectLst/>
                <a:latin typeface="+mn-lt"/>
                <a:ea typeface="+mn-ea"/>
                <a:cs typeface="+mn-cs"/>
              </a:rPr>
              <a:t>A</a:t>
            </a:r>
            <a:r>
              <a:rPr kumimoji="1" lang="ja-JP" altLang="en-US" sz="1200" kern="1200" dirty="0">
                <a:solidFill>
                  <a:schemeClr val="tx1"/>
                </a:solidFill>
                <a:effectLst/>
                <a:latin typeface="+mn-lt"/>
                <a:ea typeface="+mn-ea"/>
                <a:cs typeface="+mn-cs"/>
              </a:rPr>
              <a:t>とベクトル</a:t>
            </a:r>
            <a:r>
              <a:rPr kumimoji="1" lang="en-US" altLang="ja-JP" sz="1200" kern="1200" dirty="0">
                <a:solidFill>
                  <a:schemeClr val="tx1"/>
                </a:solidFill>
                <a:effectLst/>
                <a:latin typeface="+mn-lt"/>
                <a:ea typeface="+mn-ea"/>
                <a:cs typeface="+mn-cs"/>
              </a:rPr>
              <a:t>B</a:t>
            </a:r>
            <a:r>
              <a:rPr kumimoji="1" lang="ja-JP" altLang="en-US" sz="1200" kern="1200" dirty="0">
                <a:solidFill>
                  <a:schemeClr val="tx1"/>
                </a:solidFill>
                <a:effectLst/>
                <a:latin typeface="+mn-lt"/>
                <a:ea typeface="+mn-ea"/>
                <a:cs typeface="+mn-cs"/>
              </a:rPr>
              <a:t>のなす角度に注目します。この</a:t>
            </a:r>
            <a:r>
              <a:rPr kumimoji="1" lang="ja-JP" altLang="en-US" sz="1200" b="1" kern="1200" dirty="0">
                <a:solidFill>
                  <a:schemeClr val="tx1"/>
                </a:solidFill>
                <a:effectLst/>
                <a:latin typeface="+mn-lt"/>
                <a:ea typeface="+mn-ea"/>
                <a:cs typeface="+mn-cs"/>
              </a:rPr>
              <a:t>角度が小さいほど</a:t>
            </a:r>
            <a:r>
              <a:rPr kumimoji="1" lang="ja-JP" altLang="en-US" sz="1200" kern="1200" dirty="0">
                <a:solidFill>
                  <a:schemeClr val="tx1"/>
                </a:solidFill>
                <a:effectLst/>
                <a:latin typeface="+mn-lt"/>
                <a:ea typeface="+mn-ea"/>
                <a:cs typeface="+mn-cs"/>
              </a:rPr>
              <a:t>、ベクトルは同じ方向を向いており、</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食材の組み合わせのパターンが非常に似ている</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と判断されます。</a:t>
            </a:r>
            <a:r>
              <a:rPr lang="ja-JP" altLang="en-US" b="0" i="0" dirty="0">
                <a:solidFill>
                  <a:srgbClr val="1F1F1F"/>
                </a:solidFill>
                <a:effectLst/>
                <a:latin typeface="Google Sans Flex"/>
              </a:rPr>
              <a:t> この手法の</a:t>
            </a:r>
            <a:r>
              <a:rPr kumimoji="1" lang="ja-JP" altLang="en-US" sz="1200" kern="1200" dirty="0">
                <a:solidFill>
                  <a:schemeClr val="tx1"/>
                </a:solidFill>
                <a:effectLst/>
                <a:latin typeface="+mn-lt"/>
                <a:ea typeface="+mn-ea"/>
                <a:cs typeface="+mn-cs"/>
              </a:rPr>
              <a:t>最大のメリット</a:t>
            </a:r>
            <a:r>
              <a:rPr lang="ja-JP" altLang="en-US" b="0" i="0" dirty="0">
                <a:solidFill>
                  <a:srgbClr val="1F1F1F"/>
                </a:solidFill>
                <a:effectLst/>
                <a:latin typeface="Google Sans Flex"/>
              </a:rPr>
              <a:t>は、</a:t>
            </a:r>
            <a:r>
              <a:rPr kumimoji="1" lang="ja-JP" altLang="en-US" sz="1200" kern="1200" dirty="0">
                <a:solidFill>
                  <a:schemeClr val="tx1"/>
                </a:solidFill>
                <a:effectLst/>
                <a:latin typeface="+mn-lt"/>
                <a:ea typeface="+mn-ea"/>
                <a:cs typeface="+mn-cs"/>
              </a:rPr>
              <a:t>数値の絶対的な大きさではなく、方向性（パターン）を評価できる点にあります。例えば、冷蔵庫にある食材の</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量</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が多くても少なくても、その</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構成比率</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さえレシピに近ければ、高い類似度が算出されます。これにより、ユーザーの持っている食材の分量に左右されず、</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この材料の組み合わせなら、あの料理に近いな</a:t>
            </a:r>
            <a:r>
              <a:rPr kumimoji="1" lang="en-US" altLang="ja-JP" sz="1200" kern="1200" dirty="0">
                <a:solidFill>
                  <a:schemeClr val="tx1"/>
                </a:solidFill>
                <a:effectLst/>
                <a:latin typeface="+mn-lt"/>
                <a:ea typeface="+mn-ea"/>
                <a:cs typeface="+mn-cs"/>
              </a:rPr>
              <a:t>』</a:t>
            </a:r>
            <a:r>
              <a:rPr lang="ja-JP" altLang="en-US" b="0" i="0" dirty="0">
                <a:solidFill>
                  <a:srgbClr val="1F1F1F"/>
                </a:solidFill>
                <a:effectLst/>
                <a:latin typeface="Google Sans Flex"/>
              </a:rPr>
              <a:t>という</a:t>
            </a:r>
            <a:r>
              <a:rPr kumimoji="1" lang="ja-JP" altLang="en-US" sz="1200" kern="1200" dirty="0">
                <a:solidFill>
                  <a:schemeClr val="tx1"/>
                </a:solidFill>
                <a:effectLst/>
                <a:latin typeface="+mn-lt"/>
                <a:ea typeface="+mn-ea"/>
                <a:cs typeface="+mn-cs"/>
              </a:rPr>
              <a:t>人間の直感に近い判定を定量化することが可能になります。</a:t>
            </a:r>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endParaRPr kumimoji="1" lang="en-US" altLang="ja-JP" sz="1200" kern="1200" dirty="0">
              <a:solidFill>
                <a:schemeClr val="tx1"/>
              </a:solidFill>
              <a:effectLst/>
              <a:latin typeface="+mn-lt"/>
              <a:ea typeface="+mn-ea"/>
              <a:cs typeface="+mn-cs"/>
            </a:endParaRPr>
          </a:p>
          <a:p>
            <a:r>
              <a:rPr kumimoji="1" lang="ja-JP" altLang="en-US" sz="1200" kern="1200" dirty="0">
                <a:solidFill>
                  <a:schemeClr val="tx1"/>
                </a:solidFill>
                <a:effectLst/>
                <a:latin typeface="+mn-lt"/>
                <a:ea typeface="+mn-ea"/>
                <a:cs typeface="+mn-cs"/>
              </a:rPr>
              <a:t>前のスライドで、レシピと在庫がそれぞれ</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数値ベクトル</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として表現されました。ステップ</a:t>
            </a:r>
            <a:r>
              <a:rPr kumimoji="1" lang="en-US" altLang="ja-JP" sz="1200" kern="1200" dirty="0">
                <a:solidFill>
                  <a:schemeClr val="tx1"/>
                </a:solidFill>
                <a:effectLst/>
                <a:latin typeface="+mn-lt"/>
                <a:ea typeface="+mn-ea"/>
                <a:cs typeface="+mn-cs"/>
              </a:rPr>
              <a:t>2</a:t>
            </a:r>
            <a:r>
              <a:rPr kumimoji="1" lang="ja-JP" altLang="en-US" sz="1200" kern="1200" dirty="0">
                <a:solidFill>
                  <a:schemeClr val="tx1"/>
                </a:solidFill>
                <a:effectLst/>
                <a:latin typeface="+mn-lt"/>
                <a:ea typeface="+mn-ea"/>
                <a:cs typeface="+mn-cs"/>
              </a:rPr>
              <a:t>では、これらのベクトルを用いて、在庫とレシピの相性を客観的に評価します。ここで採用した手法がコサイン類似度です。コサイン類似度を一言で表すと、</a:t>
            </a:r>
            <a:r>
              <a:rPr kumimoji="1" lang="en-US" altLang="ja-JP" sz="1200" kern="1200" dirty="0">
                <a:solidFill>
                  <a:schemeClr val="tx1"/>
                </a:solidFill>
                <a:effectLst/>
                <a:latin typeface="+mn-lt"/>
                <a:ea typeface="+mn-ea"/>
                <a:cs typeface="+mn-cs"/>
              </a:rPr>
              <a:t>『2</a:t>
            </a:r>
            <a:r>
              <a:rPr kumimoji="1" lang="ja-JP" altLang="en-US" sz="1200" kern="1200" dirty="0">
                <a:solidFill>
                  <a:schemeClr val="tx1"/>
                </a:solidFill>
                <a:effectLst/>
                <a:latin typeface="+mn-lt"/>
                <a:ea typeface="+mn-ea"/>
                <a:cs typeface="+mn-cs"/>
              </a:rPr>
              <a:t>つのベクトルの方向の近さを測る指標</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です。</a:t>
            </a:r>
          </a:p>
          <a:p>
            <a:r>
              <a:rPr kumimoji="1" lang="ja-JP" altLang="en-US" sz="1200" kern="1200" dirty="0">
                <a:solidFill>
                  <a:schemeClr val="tx1"/>
                </a:solidFill>
                <a:effectLst/>
                <a:latin typeface="+mn-lt"/>
                <a:ea typeface="+mn-ea"/>
                <a:cs typeface="+mn-cs"/>
              </a:rPr>
              <a:t>スライド中央の図をご覧ください。多次元空間上にプロットされたベクトル</a:t>
            </a:r>
            <a:r>
              <a:rPr kumimoji="1" lang="en-US" altLang="ja-JP" sz="1200" kern="1200" dirty="0">
                <a:solidFill>
                  <a:schemeClr val="tx1"/>
                </a:solidFill>
                <a:effectLst/>
                <a:latin typeface="+mn-lt"/>
                <a:ea typeface="+mn-ea"/>
                <a:cs typeface="+mn-cs"/>
              </a:rPr>
              <a:t>A</a:t>
            </a:r>
            <a:r>
              <a:rPr kumimoji="1" lang="ja-JP" altLang="en-US" sz="1200" kern="1200" dirty="0">
                <a:solidFill>
                  <a:schemeClr val="tx1"/>
                </a:solidFill>
                <a:effectLst/>
                <a:latin typeface="+mn-lt"/>
                <a:ea typeface="+mn-ea"/>
                <a:cs typeface="+mn-cs"/>
              </a:rPr>
              <a:t>とベクトル</a:t>
            </a:r>
            <a:r>
              <a:rPr kumimoji="1" lang="en-US" altLang="ja-JP" sz="1200" kern="1200" dirty="0">
                <a:solidFill>
                  <a:schemeClr val="tx1"/>
                </a:solidFill>
                <a:effectLst/>
                <a:latin typeface="+mn-lt"/>
                <a:ea typeface="+mn-ea"/>
                <a:cs typeface="+mn-cs"/>
              </a:rPr>
              <a:t>B</a:t>
            </a:r>
            <a:r>
              <a:rPr kumimoji="1" lang="ja-JP" altLang="en-US" sz="1200" kern="1200" dirty="0">
                <a:solidFill>
                  <a:schemeClr val="tx1"/>
                </a:solidFill>
                <a:effectLst/>
                <a:latin typeface="+mn-lt"/>
                <a:ea typeface="+mn-ea"/>
                <a:cs typeface="+mn-cs"/>
              </a:rPr>
              <a:t>のなす角度に注目します。この角度が小さいほど、ベクトルは同じ方向を向いており、</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食材の組み合わせのパターンが非常に似ている（相性がいい）</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と判断されます。逆に角度が大きければ、全く異なる食材構成であることを意味します。この手法の最大のメリットは、数値の絶対的な大きさではなく、方向性（パターン）を評価できる点にあります。例えば、冷蔵庫にある食材の</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量</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が多くても少なくても、その</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構成比率</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さえレシピに近ければ、高い類似度が算出されます。これにより、ユーザーの持っている食材の分量に左右されず、</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この材料の組み合わせなら、あの料理に近いな</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という人間の直感に近い判定を定量化することが可能になります。算出されるスコアは</a:t>
            </a:r>
            <a:r>
              <a:rPr kumimoji="1" lang="en-US" altLang="ja-JP" sz="1200" kern="1200" dirty="0">
                <a:solidFill>
                  <a:schemeClr val="tx1"/>
                </a:solidFill>
                <a:effectLst/>
                <a:latin typeface="+mn-lt"/>
                <a:ea typeface="+mn-ea"/>
                <a:cs typeface="+mn-cs"/>
              </a:rPr>
              <a:t>-1</a:t>
            </a:r>
            <a:r>
              <a:rPr kumimoji="1" lang="ja-JP" altLang="en-US" sz="1200" kern="1200" dirty="0">
                <a:solidFill>
                  <a:schemeClr val="tx1"/>
                </a:solidFill>
                <a:effectLst/>
                <a:latin typeface="+mn-lt"/>
                <a:ea typeface="+mn-ea"/>
                <a:cs typeface="+mn-cs"/>
              </a:rPr>
              <a:t>から</a:t>
            </a:r>
            <a:r>
              <a:rPr kumimoji="1" lang="en-US" altLang="ja-JP" sz="1200" kern="1200" dirty="0">
                <a:solidFill>
                  <a:schemeClr val="tx1"/>
                </a:solidFill>
                <a:effectLst/>
                <a:latin typeface="+mn-lt"/>
                <a:ea typeface="+mn-ea"/>
                <a:cs typeface="+mn-cs"/>
              </a:rPr>
              <a:t>1</a:t>
            </a:r>
            <a:r>
              <a:rPr kumimoji="1" lang="ja-JP" altLang="en-US" sz="1200" kern="1200" dirty="0">
                <a:solidFill>
                  <a:schemeClr val="tx1"/>
                </a:solidFill>
                <a:effectLst/>
                <a:latin typeface="+mn-lt"/>
                <a:ea typeface="+mn-ea"/>
                <a:cs typeface="+mn-cs"/>
              </a:rPr>
              <a:t>の範囲をとります。</a:t>
            </a:r>
            <a:r>
              <a:rPr kumimoji="1" lang="en-US" altLang="ja-JP" sz="1200" kern="1200" dirty="0">
                <a:solidFill>
                  <a:schemeClr val="tx1"/>
                </a:solidFill>
                <a:effectLst/>
                <a:latin typeface="+mn-lt"/>
                <a:ea typeface="+mn-ea"/>
                <a:cs typeface="+mn-cs"/>
              </a:rPr>
              <a:t>1</a:t>
            </a:r>
            <a:r>
              <a:rPr kumimoji="1" lang="ja-JP" altLang="en-US" sz="1200" kern="1200" dirty="0">
                <a:solidFill>
                  <a:schemeClr val="tx1"/>
                </a:solidFill>
                <a:effectLst/>
                <a:latin typeface="+mn-lt"/>
                <a:ea typeface="+mn-ea"/>
                <a:cs typeface="+mn-cs"/>
              </a:rPr>
              <a:t>の場合は、</a:t>
            </a:r>
            <a:r>
              <a:rPr kumimoji="1" lang="en-US" altLang="ja-JP" sz="1200" kern="1200" dirty="0">
                <a:solidFill>
                  <a:schemeClr val="tx1"/>
                </a:solidFill>
                <a:effectLst/>
                <a:latin typeface="+mn-lt"/>
                <a:ea typeface="+mn-ea"/>
                <a:cs typeface="+mn-cs"/>
              </a:rPr>
              <a:t>2</a:t>
            </a:r>
            <a:r>
              <a:rPr kumimoji="1" lang="ja-JP" altLang="en-US" sz="1200" kern="1200" dirty="0">
                <a:solidFill>
                  <a:schemeClr val="tx1"/>
                </a:solidFill>
                <a:effectLst/>
                <a:latin typeface="+mn-lt"/>
                <a:ea typeface="+mn-ea"/>
                <a:cs typeface="+mn-cs"/>
              </a:rPr>
              <a:t>つのベクトルが完全に一致、つまり食材構成が完璧に似ている状態です。</a:t>
            </a:r>
            <a:r>
              <a:rPr kumimoji="1" lang="en-US" altLang="ja-JP" sz="1200" kern="1200" dirty="0">
                <a:solidFill>
                  <a:schemeClr val="tx1"/>
                </a:solidFill>
                <a:effectLst/>
                <a:latin typeface="+mn-lt"/>
                <a:ea typeface="+mn-ea"/>
                <a:cs typeface="+mn-cs"/>
              </a:rPr>
              <a:t>0</a:t>
            </a:r>
            <a:r>
              <a:rPr kumimoji="1" lang="ja-JP" altLang="en-US" sz="1200" kern="1200" dirty="0">
                <a:solidFill>
                  <a:schemeClr val="tx1"/>
                </a:solidFill>
                <a:effectLst/>
                <a:latin typeface="+mn-lt"/>
                <a:ea typeface="+mn-ea"/>
                <a:cs typeface="+mn-cs"/>
              </a:rPr>
              <a:t>の場合は、全く共通点がない状態を示します。本システムでは、</a:t>
            </a:r>
            <a:r>
              <a:rPr kumimoji="1" lang="en-US" altLang="ja-JP" sz="1200" kern="1200" dirty="0">
                <a:solidFill>
                  <a:schemeClr val="tx1"/>
                </a:solidFill>
                <a:effectLst/>
                <a:latin typeface="+mn-lt"/>
                <a:ea typeface="+mn-ea"/>
                <a:cs typeface="+mn-cs"/>
              </a:rPr>
              <a:t>TF-IDF</a:t>
            </a:r>
            <a:r>
              <a:rPr kumimoji="1" lang="ja-JP" altLang="en-US" sz="1200" kern="1200" dirty="0">
                <a:solidFill>
                  <a:schemeClr val="tx1"/>
                </a:solidFill>
                <a:effectLst/>
                <a:latin typeface="+mn-lt"/>
                <a:ea typeface="+mn-ea"/>
                <a:cs typeface="+mn-cs"/>
              </a:rPr>
              <a:t>によって数値化されたレシピベクトルと在庫ベクトルをこの指標で比較し、</a:t>
            </a:r>
            <a:r>
              <a:rPr kumimoji="1" lang="en-US" altLang="ja-JP" sz="1200" kern="1200" dirty="0">
                <a:solidFill>
                  <a:schemeClr val="tx1"/>
                </a:solidFill>
                <a:effectLst/>
                <a:latin typeface="+mn-lt"/>
                <a:ea typeface="+mn-ea"/>
                <a:cs typeface="+mn-cs"/>
              </a:rPr>
              <a:t>1</a:t>
            </a:r>
            <a:r>
              <a:rPr kumimoji="1" lang="ja-JP" altLang="en-US" sz="1200" kern="1200" dirty="0">
                <a:solidFill>
                  <a:schemeClr val="tx1"/>
                </a:solidFill>
                <a:effectLst/>
                <a:latin typeface="+mn-lt"/>
                <a:ea typeface="+mn-ea"/>
                <a:cs typeface="+mn-cs"/>
              </a:rPr>
              <a:t>に近いレシピを</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相性の良い候補</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として抽出しています。スライド右下にある通り、計算式はベクトルの内積をそれぞれの大きさで割ることで求められます。一見複雑ですが、システム内部ではこの計算を全レシピに対して瞬時に行い、数千、数万のレシピの中から一瞬で最適な候補を絞り込んでいます。</a:t>
            </a:r>
            <a:endParaRPr kumimoji="1" lang="en-US" altLang="ja-JP" sz="1200" kern="1200" dirty="0">
              <a:solidFill>
                <a:schemeClr val="tx1"/>
              </a:solidFill>
              <a:effectLst/>
              <a:latin typeface="+mn-lt"/>
              <a:ea typeface="+mn-ea"/>
              <a:cs typeface="+mn-cs"/>
            </a:endParaRPr>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14</a:t>
            </a:fld>
            <a:endParaRPr kumimoji="1" lang="ja-JP" altLang="en-US"/>
          </a:p>
        </p:txBody>
      </p:sp>
    </p:spTree>
    <p:extLst>
      <p:ext uri="{BB962C8B-B14F-4D97-AF65-F5344CB8AC3E}">
        <p14:creationId xmlns:p14="http://schemas.microsoft.com/office/powerpoint/2010/main" val="3802082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7F714-757B-ACBA-AA97-3B5B61386D6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1A34E71C-93E4-B5D1-F8CD-32199943B0D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BEE188B1-6749-1A75-5D3C-441A5FED0C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実際のソースコードでは前に数値化されたレシピデータと、現在の在庫データを</a:t>
            </a:r>
            <a:r>
              <a:rPr lang="en-US" altLang="ja-JP" dirty="0"/>
              <a:t>『</a:t>
            </a:r>
            <a:r>
              <a:rPr lang="ja-JP" altLang="en-US" dirty="0"/>
              <a:t>コサイン類似度</a:t>
            </a:r>
            <a:r>
              <a:rPr lang="en-US" altLang="ja-JP" dirty="0"/>
              <a:t>』</a:t>
            </a:r>
            <a:r>
              <a:rPr lang="ja-JP" altLang="en-US" dirty="0"/>
              <a:t>で突き合わせる処理を実装しています。このスライドで最も重要なポイントが②の処理です。 現在の在庫リストのデータを、レシピと同じ次元のベクトルに変換したあと、②で</a:t>
            </a:r>
            <a:r>
              <a:rPr lang="en-US" altLang="ja-JP" dirty="0"/>
              <a:t>『transform』</a:t>
            </a:r>
            <a:r>
              <a:rPr lang="ja-JP" altLang="en-US" dirty="0"/>
              <a:t>のみを実行し</a:t>
            </a:r>
            <a:r>
              <a:rPr lang="ja-JP" altLang="en-US" b="0" i="0" dirty="0">
                <a:solidFill>
                  <a:srgbClr val="1F1F1F"/>
                </a:solidFill>
                <a:effectLst/>
                <a:latin typeface="Google Sans Flex"/>
              </a:rPr>
              <a:t>事前に計算済みのレシピベクトルを呼び出すことで、レスポンス速度を高速化しています。そしてこれまでの学習データと照らし合わせ、</a:t>
            </a:r>
            <a:r>
              <a:rPr lang="en-US" altLang="ja-JP" b="0" i="0" dirty="0">
                <a:solidFill>
                  <a:srgbClr val="1F1F1F"/>
                </a:solidFill>
                <a:effectLst/>
                <a:latin typeface="Google Sans Flex"/>
              </a:rPr>
              <a:t>0</a:t>
            </a:r>
            <a:r>
              <a:rPr lang="ja-JP" altLang="en-US" b="0" i="0" dirty="0">
                <a:solidFill>
                  <a:srgbClr val="1F1F1F"/>
                </a:solidFill>
                <a:effectLst/>
                <a:latin typeface="Google Sans Flex"/>
              </a:rPr>
              <a:t>から</a:t>
            </a:r>
            <a:r>
              <a:rPr lang="en-US" altLang="ja-JP" b="0" i="0" dirty="0">
                <a:solidFill>
                  <a:srgbClr val="1F1F1F"/>
                </a:solidFill>
                <a:effectLst/>
                <a:latin typeface="Google Sans Flex"/>
              </a:rPr>
              <a:t>1</a:t>
            </a:r>
            <a:r>
              <a:rPr lang="ja-JP" altLang="en-US" b="0" i="0" dirty="0">
                <a:solidFill>
                  <a:srgbClr val="1F1F1F"/>
                </a:solidFill>
                <a:effectLst/>
                <a:latin typeface="Google Sans Flex"/>
              </a:rPr>
              <a:t>の範囲で「相性スコア」を算出します。</a:t>
            </a:r>
            <a:r>
              <a:rPr lang="ja-JP" altLang="en-US" dirty="0"/>
              <a:t>もし一致する食材が全くない場合は、</a:t>
            </a:r>
            <a:r>
              <a:rPr lang="en-US" altLang="ja-JP" dirty="0"/>
              <a:t>else</a:t>
            </a:r>
            <a:r>
              <a:rPr lang="ja-JP" altLang="en-US" dirty="0"/>
              <a:t>文により類似度</a:t>
            </a:r>
            <a:r>
              <a:rPr lang="en-US" altLang="ja-JP" dirty="0"/>
              <a:t>0</a:t>
            </a:r>
            <a:r>
              <a:rPr lang="ja-JP" altLang="en-US" dirty="0"/>
              <a:t>として処理されます。</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実際のソースコードでは前に数値化されたレシピデータと、現在の在庫データを</a:t>
            </a:r>
            <a:r>
              <a:rPr lang="en-US" altLang="ja-JP" dirty="0"/>
              <a:t>『</a:t>
            </a:r>
            <a:r>
              <a:rPr lang="ja-JP" altLang="en-US" dirty="0"/>
              <a:t>コサイン類似度</a:t>
            </a:r>
            <a:r>
              <a:rPr lang="en-US" altLang="ja-JP" dirty="0"/>
              <a:t>』</a:t>
            </a:r>
            <a:r>
              <a:rPr lang="ja-JP" altLang="en-US" dirty="0"/>
              <a:t>で突き合わせる処理を実装しています。まず、①の部分では、すべてのレシピについてあらかじめ計算し、保持しておいた</a:t>
            </a:r>
            <a:r>
              <a:rPr lang="en-US" altLang="ja-JP" dirty="0"/>
              <a:t>TF-IDF</a:t>
            </a:r>
            <a:r>
              <a:rPr lang="ja-JP" altLang="en-US" dirty="0"/>
              <a:t>ベクトルを、レシピ</a:t>
            </a:r>
            <a:r>
              <a:rPr lang="en-US" altLang="ja-JP" dirty="0"/>
              <a:t>ID</a:t>
            </a:r>
            <a:r>
              <a:rPr lang="ja-JP" altLang="en-US" dirty="0"/>
              <a:t>をキーにして取得しています。膨大なレシピデータを毎回計算し直すのではなく、事前に処理を済ませておくことで、提案までのレスポンス速度を高速化させています。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続いて、このスライドで最も重要なポイントが②の処理です。 現在の在庫リストのデータを、レシピと同じ次元のベクトルに変換します。ここで、あえて</a:t>
            </a:r>
            <a:r>
              <a:rPr lang="en-US" altLang="ja-JP" dirty="0"/>
              <a:t>『</a:t>
            </a:r>
            <a:r>
              <a:rPr lang="en-US" altLang="ja-JP" dirty="0" err="1"/>
              <a:t>fit_transform</a:t>
            </a:r>
            <a:r>
              <a:rPr lang="en-US" altLang="ja-JP" dirty="0"/>
              <a:t>』</a:t>
            </a:r>
            <a:r>
              <a:rPr lang="ja-JP" altLang="en-US" dirty="0"/>
              <a:t>ではなく</a:t>
            </a:r>
            <a:r>
              <a:rPr lang="en-US" altLang="ja-JP" dirty="0"/>
              <a:t>『transform』</a:t>
            </a:r>
            <a:r>
              <a:rPr lang="ja-JP" altLang="en-US" dirty="0"/>
              <a:t>のみを実行しているのが大きな工夫点です。 在庫データで再学習を行ってしまうと、語彙や重要度の基準が毎回変動してしまいます。あらかじめレシピデータベースで学習した</a:t>
            </a:r>
            <a:r>
              <a:rPr lang="en-US" altLang="ja-JP" dirty="0"/>
              <a:t>『</a:t>
            </a:r>
            <a:r>
              <a:rPr lang="ja-JP" altLang="en-US" dirty="0"/>
              <a:t>同じものさし</a:t>
            </a:r>
            <a:r>
              <a:rPr lang="en-US" altLang="ja-JP" dirty="0"/>
              <a:t>』</a:t>
            </a:r>
            <a:r>
              <a:rPr lang="ja-JP" altLang="en-US" dirty="0"/>
              <a:t>を用いて在庫をベクトル化することで、初めて全てのレシピと公平かつ正確に比較することが可能になります。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最後に、③の処理で</a:t>
            </a:r>
            <a:r>
              <a:rPr lang="en-US" altLang="ja-JP" dirty="0" err="1"/>
              <a:t>cosine_similarity</a:t>
            </a:r>
            <a:r>
              <a:rPr lang="ja-JP" altLang="en-US" dirty="0"/>
              <a:t>関数を呼び出し、レシピベクトルと在庫ベクトルの類似度を算出します。 算出された結果は</a:t>
            </a:r>
            <a:r>
              <a:rPr lang="en-US" altLang="ja-JP" dirty="0"/>
              <a:t>0</a:t>
            </a:r>
            <a:r>
              <a:rPr lang="ja-JP" altLang="en-US" dirty="0"/>
              <a:t>から</a:t>
            </a:r>
            <a:r>
              <a:rPr lang="en-US" altLang="ja-JP" dirty="0"/>
              <a:t>1</a:t>
            </a:r>
            <a:r>
              <a:rPr lang="ja-JP" altLang="en-US" dirty="0"/>
              <a:t>の範囲の数値となり、これが現在の在庫でその料理がどれだけ作りやすいかという客観的な相性スコアとなります。もし一致する食材が全くない場合は、</a:t>
            </a:r>
            <a:r>
              <a:rPr lang="en-US" altLang="ja-JP" dirty="0"/>
              <a:t>else</a:t>
            </a:r>
            <a:r>
              <a:rPr lang="ja-JP" altLang="en-US" dirty="0"/>
              <a:t>文により類似度</a:t>
            </a:r>
            <a:r>
              <a:rPr lang="en-US" altLang="ja-JP" dirty="0"/>
              <a:t>0</a:t>
            </a:r>
            <a:r>
              <a:rPr lang="ja-JP" altLang="en-US" dirty="0"/>
              <a:t>として処理されます。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このように、学習済みのモデルを賢く使い回すことで、精度の高いマッチングを効率的に実現しています。次のステップでは、この類似度スコアにさらに実用的な調整を加えていきます。</a:t>
            </a:r>
            <a:endParaRPr lang="en-US" altLang="ja-JP" dirty="0"/>
          </a:p>
        </p:txBody>
      </p:sp>
      <p:sp>
        <p:nvSpPr>
          <p:cNvPr id="4" name="スライド番号プレースホルダー 3">
            <a:extLst>
              <a:ext uri="{FF2B5EF4-FFF2-40B4-BE49-F238E27FC236}">
                <a16:creationId xmlns:a16="http://schemas.microsoft.com/office/drawing/2014/main" id="{0820BDB8-149B-A8DC-863B-F39CA195B2A0}"/>
              </a:ext>
            </a:extLst>
          </p:cNvPr>
          <p:cNvSpPr>
            <a:spLocks noGrp="1"/>
          </p:cNvSpPr>
          <p:nvPr>
            <p:ph type="sldNum" sz="quarter" idx="5"/>
          </p:nvPr>
        </p:nvSpPr>
        <p:spPr/>
        <p:txBody>
          <a:bodyPr/>
          <a:lstStyle/>
          <a:p>
            <a:fld id="{A52B8077-04DB-4A51-893B-64E45C1D391E}" type="slidenum">
              <a:rPr kumimoji="1" lang="ja-JP" altLang="en-US" smtClean="0"/>
              <a:t>15</a:t>
            </a:fld>
            <a:endParaRPr kumimoji="1" lang="ja-JP" altLang="en-US"/>
          </a:p>
        </p:txBody>
      </p:sp>
    </p:spTree>
    <p:extLst>
      <p:ext uri="{BB962C8B-B14F-4D97-AF65-F5344CB8AC3E}">
        <p14:creationId xmlns:p14="http://schemas.microsoft.com/office/powerpoint/2010/main" val="2842106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C8B09-1875-416C-D5AC-14DBFBB3E78C}"/>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9C9E766E-0893-B932-2238-7F5E58095C3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EC99DF45-AE15-A4FB-869A-F6DD7484581A}"/>
              </a:ext>
            </a:extLst>
          </p:cNvPr>
          <p:cNvSpPr>
            <a:spLocks noGrp="1"/>
          </p:cNvSpPr>
          <p:nvPr>
            <p:ph type="body" idx="1"/>
          </p:nvPr>
        </p:nvSpPr>
        <p:spPr/>
        <p:txBody>
          <a:bodyPr/>
          <a:lstStyle/>
          <a:p>
            <a:r>
              <a:rPr lang="ja-JP" altLang="en-US" dirty="0"/>
              <a:t>アルゴリズムの第</a:t>
            </a:r>
            <a:r>
              <a:rPr lang="en-US" altLang="ja-JP" dirty="0"/>
              <a:t>3</a:t>
            </a:r>
            <a:r>
              <a:rPr lang="ja-JP" altLang="en-US" dirty="0"/>
              <a:t>ステップ、</a:t>
            </a:r>
            <a:r>
              <a:rPr lang="en-US" altLang="ja-JP" dirty="0"/>
              <a:t>『</a:t>
            </a:r>
            <a:r>
              <a:rPr lang="ja-JP" altLang="en-US" dirty="0"/>
              <a:t>スコア調整</a:t>
            </a:r>
            <a:r>
              <a:rPr lang="en-US" altLang="ja-JP" dirty="0"/>
              <a:t>』</a:t>
            </a:r>
            <a:r>
              <a:rPr lang="ja-JP" altLang="en-US" b="1" dirty="0"/>
              <a:t>について解説します。 機械学習による純粋な</a:t>
            </a:r>
            <a:r>
              <a:rPr lang="en-US" altLang="ja-JP" b="1" dirty="0"/>
              <a:t>『</a:t>
            </a:r>
            <a:r>
              <a:rPr lang="ja-JP" altLang="en-US" b="1" dirty="0"/>
              <a:t>相性の良さ</a:t>
            </a:r>
            <a:r>
              <a:rPr lang="en-US" altLang="ja-JP" b="1" dirty="0"/>
              <a:t>』</a:t>
            </a:r>
            <a:r>
              <a:rPr lang="ja-JP" altLang="en-US" b="1" dirty="0"/>
              <a:t>だけでは、家庭での実用性としては不十分です。そこで</a:t>
            </a:r>
            <a:r>
              <a:rPr lang="ja-JP" altLang="en-US" dirty="0"/>
              <a:t>どれだけ食品ロス削減に貢献できるレシピかを定量化し、評価に組み込んでいます。</a:t>
            </a:r>
          </a:p>
          <a:p>
            <a:r>
              <a:rPr lang="ja-JP" altLang="en-US" dirty="0"/>
              <a:t>まず、在庫にある食材一つひとつに対し、その賞味期限までの残り日数に応じたベーススコアを付与します。 期限が切れてしまっている、あるいは今日・明日が期限といった</a:t>
            </a:r>
            <a:r>
              <a:rPr lang="ja-JP" altLang="en-US" b="1" dirty="0"/>
              <a:t>期限が近い食材ほど、高いスコア</a:t>
            </a:r>
            <a:r>
              <a:rPr lang="ja-JP" altLang="en-US" dirty="0"/>
              <a:t>を割り当てます。逆に、まだ余裕がある食材のスコアは低く設定します。 さらに、単に期限が近いだけでなく、その食材の</a:t>
            </a:r>
            <a:r>
              <a:rPr lang="en-US" altLang="ja-JP" dirty="0"/>
              <a:t>『</a:t>
            </a:r>
            <a:r>
              <a:rPr lang="ja-JP" altLang="en-US" dirty="0"/>
              <a:t>量</a:t>
            </a:r>
            <a:r>
              <a:rPr lang="en-US" altLang="ja-JP" dirty="0"/>
              <a:t>』</a:t>
            </a:r>
            <a:r>
              <a:rPr lang="ja-JP" altLang="en-US" dirty="0"/>
              <a:t>が多い場合、より消費優先度が高くなるよう重み付けの補正を行っています。</a:t>
            </a:r>
            <a:endParaRPr lang="en-US" altLang="ja-JP" dirty="0"/>
          </a:p>
          <a:p>
            <a:endParaRPr kumimoji="1" lang="en-US" altLang="ja-JP" dirty="0"/>
          </a:p>
          <a:p>
            <a:endParaRPr kumimoji="1" lang="en-US" altLang="ja-JP" dirty="0"/>
          </a:p>
          <a:p>
            <a:endParaRPr kumimoji="1" lang="en-US" altLang="ja-JP" dirty="0"/>
          </a:p>
          <a:p>
            <a:endParaRPr kumimoji="1" lang="en-US" altLang="ja-JP" dirty="0"/>
          </a:p>
          <a:p>
            <a:endParaRPr kumimoji="1" lang="en-US" altLang="ja-JP" dirty="0"/>
          </a:p>
          <a:p>
            <a:r>
              <a:rPr kumimoji="1" lang="ja-JP" altLang="en-US" dirty="0"/>
              <a:t>アルゴリズムの第</a:t>
            </a:r>
            <a:r>
              <a:rPr kumimoji="1" lang="en-US" altLang="ja-JP" dirty="0"/>
              <a:t>3</a:t>
            </a:r>
            <a:r>
              <a:rPr kumimoji="1" lang="ja-JP" altLang="en-US" dirty="0"/>
              <a:t>ステップ、</a:t>
            </a:r>
            <a:r>
              <a:rPr kumimoji="1" lang="en-US" altLang="ja-JP" dirty="0"/>
              <a:t>『</a:t>
            </a:r>
            <a:r>
              <a:rPr kumimoji="1" lang="ja-JP" altLang="en-US" dirty="0"/>
              <a:t>スコア調整</a:t>
            </a:r>
            <a:r>
              <a:rPr kumimoji="1" lang="en-US" altLang="ja-JP" dirty="0"/>
              <a:t>』</a:t>
            </a:r>
            <a:r>
              <a:rPr kumimoji="1" lang="ja-JP" altLang="en-US" dirty="0"/>
              <a:t>について解説します。 機械学習による純粋な</a:t>
            </a:r>
            <a:r>
              <a:rPr kumimoji="1" lang="en-US" altLang="ja-JP" dirty="0"/>
              <a:t>『</a:t>
            </a:r>
            <a:r>
              <a:rPr kumimoji="1" lang="ja-JP" altLang="en-US" dirty="0"/>
              <a:t>相性の良さ</a:t>
            </a:r>
            <a:r>
              <a:rPr kumimoji="1" lang="en-US" altLang="ja-JP" dirty="0"/>
              <a:t>』</a:t>
            </a:r>
            <a:r>
              <a:rPr kumimoji="1" lang="ja-JP" altLang="en-US" dirty="0"/>
              <a:t>だけでは、家庭での実用性としては不十分です。そこでどれだけ食品ロス削減に貢献できるレシピかを定量化し、評価に組み込んでいます。</a:t>
            </a:r>
          </a:p>
          <a:p>
            <a:r>
              <a:rPr kumimoji="1" lang="ja-JP" altLang="en-US" dirty="0"/>
              <a:t>まず、在庫にある食材一つひとつに対し、その賞味期限までの残り日数に応じたベーススコアを付与します。 期限が切れてしまっている、あるいは今日・明日が期限といった期限が近い食材ほど、高いスコアを割り当てます。逆に、まだ余裕がある食材のスコアは低く設定します。 さらに、単に期限が近いだけでなく、その食材の</a:t>
            </a:r>
            <a:r>
              <a:rPr kumimoji="1" lang="en-US" altLang="ja-JP" dirty="0"/>
              <a:t>『</a:t>
            </a:r>
            <a:r>
              <a:rPr kumimoji="1" lang="ja-JP" altLang="en-US" dirty="0"/>
              <a:t>量</a:t>
            </a:r>
            <a:r>
              <a:rPr kumimoji="1" lang="en-US" altLang="ja-JP" dirty="0"/>
              <a:t>』</a:t>
            </a:r>
            <a:r>
              <a:rPr kumimoji="1" lang="ja-JP" altLang="en-US" dirty="0"/>
              <a:t>が多い場合、より消費優先度が高くなるよう重み付けの補正を行っています。</a:t>
            </a:r>
          </a:p>
        </p:txBody>
      </p:sp>
      <p:sp>
        <p:nvSpPr>
          <p:cNvPr id="4" name="スライド番号プレースホルダー 3">
            <a:extLst>
              <a:ext uri="{FF2B5EF4-FFF2-40B4-BE49-F238E27FC236}">
                <a16:creationId xmlns:a16="http://schemas.microsoft.com/office/drawing/2014/main" id="{A629E54E-FC08-BB24-503D-1A19872DB3D7}"/>
              </a:ext>
            </a:extLst>
          </p:cNvPr>
          <p:cNvSpPr>
            <a:spLocks noGrp="1"/>
          </p:cNvSpPr>
          <p:nvPr>
            <p:ph type="sldNum" sz="quarter" idx="5"/>
          </p:nvPr>
        </p:nvSpPr>
        <p:spPr/>
        <p:txBody>
          <a:bodyPr/>
          <a:lstStyle/>
          <a:p>
            <a:fld id="{A52B8077-04DB-4A51-893B-64E45C1D391E}" type="slidenum">
              <a:rPr kumimoji="1" lang="ja-JP" altLang="en-US" smtClean="0"/>
              <a:t>16</a:t>
            </a:fld>
            <a:endParaRPr kumimoji="1" lang="ja-JP" altLang="en-US"/>
          </a:p>
        </p:txBody>
      </p:sp>
    </p:spTree>
    <p:extLst>
      <p:ext uri="{BB962C8B-B14F-4D97-AF65-F5344CB8AC3E}">
        <p14:creationId xmlns:p14="http://schemas.microsoft.com/office/powerpoint/2010/main" val="3107727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DBC0D-DC78-09A3-E9F0-23167CFCB34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C1461F6-4DEB-AD0E-2FEB-D3F58C5ABC8B}"/>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118B4F92-C140-83D3-56F4-62DA63DEBD66}"/>
              </a:ext>
            </a:extLst>
          </p:cNvPr>
          <p:cNvSpPr>
            <a:spLocks noGrp="1"/>
          </p:cNvSpPr>
          <p:nvPr>
            <p:ph type="body" idx="1"/>
          </p:nvPr>
        </p:nvSpPr>
        <p:spPr/>
        <p:txBody>
          <a:bodyPr/>
          <a:lstStyle/>
          <a:p>
            <a:r>
              <a:rPr kumimoji="1" lang="ja-JP" altLang="en-US" sz="1200" kern="1200" dirty="0">
                <a:solidFill>
                  <a:schemeClr val="tx1"/>
                </a:solidFill>
                <a:effectLst/>
                <a:latin typeface="+mn-lt"/>
                <a:ea typeface="+mn-ea"/>
                <a:cs typeface="+mn-cs"/>
              </a:rPr>
              <a:t>コサイン類似度や賞味期限によるスコア調整だけでは、料理の核となる材料がなくてもおすすめされてしまうという問題が発生します。そこでレシピごとに必須食材を定義し充足率を算出しています。この数値を用いることで、期限が近くても、あるいは食材のパターンが似ていても、メインの材料が揃っていないレシピの優先順位を適切に下げ、リアルに作れるレシピを提案をできるようになります。</a:t>
            </a:r>
          </a:p>
          <a:p>
            <a:r>
              <a:rPr kumimoji="1" lang="ja-JP" altLang="en-US" sz="1200" kern="1200" dirty="0">
                <a:solidFill>
                  <a:schemeClr val="tx1"/>
                </a:solidFill>
                <a:effectLst/>
                <a:latin typeface="+mn-lt"/>
                <a:ea typeface="+mn-ea"/>
                <a:cs typeface="+mn-cs"/>
              </a:rPr>
              <a:t>じゃあ、ここまでで材料のあるなしでレシピを提案する機能なのは理解できたけど分量の計算はどうしているのかという疑問がわくと思います。今回はあえて分量の計算はあえて行わず、まずは食材の</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一致</a:t>
            </a:r>
            <a:r>
              <a:rPr kumimoji="1" lang="en-US" altLang="ja-JP" sz="1200" kern="1200" dirty="0">
                <a:solidFill>
                  <a:schemeClr val="tx1"/>
                </a:solidFill>
                <a:effectLst/>
                <a:latin typeface="+mn-lt"/>
                <a:ea typeface="+mn-ea"/>
                <a:cs typeface="+mn-cs"/>
              </a:rPr>
              <a:t>』</a:t>
            </a:r>
            <a:r>
              <a:rPr kumimoji="1" lang="ja-JP" altLang="en-US" sz="1200" kern="1200" dirty="0">
                <a:solidFill>
                  <a:schemeClr val="tx1"/>
                </a:solidFill>
                <a:effectLst/>
                <a:latin typeface="+mn-lt"/>
                <a:ea typeface="+mn-ea"/>
                <a:cs typeface="+mn-cs"/>
              </a:rPr>
              <a:t>を優先し、最終的な分量の調整はユーザー自身が判断できる余白を残すことで、実生活に即した使い勝手の良さを追求しました。</a:t>
            </a:r>
          </a:p>
          <a:p>
            <a:pPr algn="l">
              <a:spcBef>
                <a:spcPts val="600"/>
              </a:spcBef>
              <a:spcAft>
                <a:spcPts val="600"/>
              </a:spcAft>
              <a:buFont typeface="Arial" panose="020B0604020202020204" pitchFamily="34" charset="0"/>
              <a:buNone/>
            </a:pPr>
            <a:endParaRPr kumimoji="1" lang="en-US" altLang="ja-JP" dirty="0"/>
          </a:p>
          <a:p>
            <a:pPr algn="l">
              <a:spcBef>
                <a:spcPts val="600"/>
              </a:spcBef>
              <a:spcAft>
                <a:spcPts val="600"/>
              </a:spcAft>
              <a:buFont typeface="Arial" panose="020B0604020202020204" pitchFamily="34" charset="0"/>
              <a:buNone/>
            </a:pPr>
            <a:endParaRPr kumimoji="1" lang="en-US" altLang="ja-JP" dirty="0"/>
          </a:p>
          <a:p>
            <a:pPr algn="l">
              <a:spcBef>
                <a:spcPts val="600"/>
              </a:spcBef>
              <a:spcAft>
                <a:spcPts val="600"/>
              </a:spcAft>
              <a:buFont typeface="Arial" panose="020B0604020202020204" pitchFamily="34" charset="0"/>
              <a:buNone/>
            </a:pPr>
            <a:endParaRPr kumimoji="1" lang="en-US" altLang="ja-JP" dirty="0"/>
          </a:p>
          <a:p>
            <a:pPr algn="l">
              <a:spcBef>
                <a:spcPts val="600"/>
              </a:spcBef>
              <a:spcAft>
                <a:spcPts val="600"/>
              </a:spcAft>
              <a:buFont typeface="Arial" panose="020B0604020202020204" pitchFamily="34" charset="0"/>
              <a:buNone/>
            </a:pPr>
            <a:endParaRPr kumimoji="1" lang="en-US" altLang="ja-JP" dirty="0"/>
          </a:p>
          <a:p>
            <a:pPr algn="l">
              <a:spcBef>
                <a:spcPts val="600"/>
              </a:spcBef>
              <a:spcAft>
                <a:spcPts val="600"/>
              </a:spcAft>
              <a:buFont typeface="Arial" panose="020B0604020202020204" pitchFamily="34" charset="0"/>
              <a:buNone/>
            </a:pPr>
            <a:r>
              <a:rPr kumimoji="1" lang="ja-JP" altLang="en-US" dirty="0"/>
              <a:t>さらにスコア調整において重要な評価指標である必須食材の設定です。コサイン類似度や賞味期限によるスコア調整だけでは、ある問題が発生します。それは、料理の核となる材料がなくても、おすすめされてしまうという点です。期限の近い野菜がたくさんあればスコアは高くなりますが、カレーを作るのにカレールーがない、といった</a:t>
            </a:r>
            <a:r>
              <a:rPr kumimoji="1" lang="en-US" altLang="ja-JP" dirty="0"/>
              <a:t>『</a:t>
            </a:r>
            <a:r>
              <a:rPr kumimoji="1" lang="ja-JP" altLang="en-US" dirty="0"/>
              <a:t>そのレシピを構成するのに最低限必要な食材</a:t>
            </a:r>
            <a:r>
              <a:rPr kumimoji="1" lang="en-US" altLang="ja-JP" dirty="0"/>
              <a:t>』</a:t>
            </a:r>
            <a:r>
              <a:rPr kumimoji="1" lang="ja-JP" altLang="en-US" dirty="0"/>
              <a:t>が欠けている場合、ユーザーにとってはその提案は不便なものになってしまいます。そこでレシピごとに必須食材を定義し、以下の式で充足率を算出しています。この数値を用いることで、期限が近くても、あるいは食材のパターンが似ていても、メインの材料が揃っていないレシピの優先順位を適切に下げ、リアルに作れるレシピを提案をできるようになります。</a:t>
            </a:r>
          </a:p>
          <a:p>
            <a:pPr algn="l">
              <a:spcBef>
                <a:spcPts val="600"/>
              </a:spcBef>
              <a:spcAft>
                <a:spcPts val="600"/>
              </a:spcAft>
              <a:buFont typeface="Arial" panose="020B0604020202020204" pitchFamily="34" charset="0"/>
              <a:buNone/>
            </a:pPr>
            <a:r>
              <a:rPr kumimoji="1" lang="ja-JP" altLang="en-US" dirty="0"/>
              <a:t>じゃあ、ここまでで材料のあるなしでレシピを提案する機能なのは理解できたけど分量の計算はどうしているのかという疑問がわくと思います。今回はあえて分量の計算はあえて行わない設計にしました。分量まで厳密に計算しすぎると、</a:t>
            </a:r>
            <a:r>
              <a:rPr kumimoji="1" lang="en-US" altLang="ja-JP" dirty="0"/>
              <a:t>『</a:t>
            </a:r>
            <a:r>
              <a:rPr kumimoji="1" lang="ja-JP" altLang="en-US" dirty="0"/>
              <a:t>豚肉が</a:t>
            </a:r>
            <a:r>
              <a:rPr kumimoji="1" lang="en-US" altLang="ja-JP" dirty="0"/>
              <a:t>10g</a:t>
            </a:r>
            <a:r>
              <a:rPr kumimoji="1" lang="ja-JP" altLang="en-US" dirty="0"/>
              <a:t>足りないから作れません</a:t>
            </a:r>
            <a:r>
              <a:rPr kumimoji="1" lang="en-US" altLang="ja-JP" dirty="0"/>
              <a:t>』</a:t>
            </a:r>
            <a:r>
              <a:rPr kumimoji="1" lang="ja-JP" altLang="en-US" dirty="0"/>
              <a:t>といった、融通の利かない</a:t>
            </a:r>
            <a:r>
              <a:rPr kumimoji="1" lang="en-US" altLang="ja-JP" dirty="0"/>
              <a:t>AI</a:t>
            </a:r>
            <a:r>
              <a:rPr kumimoji="1" lang="ja-JP" altLang="en-US" dirty="0"/>
              <a:t>になってしまいます。まずは食材の</a:t>
            </a:r>
            <a:r>
              <a:rPr kumimoji="1" lang="en-US" altLang="ja-JP" dirty="0"/>
              <a:t>『</a:t>
            </a:r>
            <a:r>
              <a:rPr kumimoji="1" lang="ja-JP" altLang="en-US" dirty="0"/>
              <a:t>一致</a:t>
            </a:r>
            <a:r>
              <a:rPr kumimoji="1" lang="en-US" altLang="ja-JP" dirty="0"/>
              <a:t>』</a:t>
            </a:r>
            <a:r>
              <a:rPr kumimoji="1" lang="ja-JP" altLang="en-US" dirty="0"/>
              <a:t>を優先し、最終的な分量の調整はユーザー自身が判断できる余白を残すことで、実生活に即した使い勝手の良さを追求しました。</a:t>
            </a:r>
            <a:endParaRPr kumimoji="1" lang="en-US" altLang="ja-JP" dirty="0"/>
          </a:p>
        </p:txBody>
      </p:sp>
      <p:sp>
        <p:nvSpPr>
          <p:cNvPr id="4" name="スライド番号プレースホルダー 3">
            <a:extLst>
              <a:ext uri="{FF2B5EF4-FFF2-40B4-BE49-F238E27FC236}">
                <a16:creationId xmlns:a16="http://schemas.microsoft.com/office/drawing/2014/main" id="{9D7CA461-C34E-6D80-C998-0030FF17088E}"/>
              </a:ext>
            </a:extLst>
          </p:cNvPr>
          <p:cNvSpPr>
            <a:spLocks noGrp="1"/>
          </p:cNvSpPr>
          <p:nvPr>
            <p:ph type="sldNum" sz="quarter" idx="5"/>
          </p:nvPr>
        </p:nvSpPr>
        <p:spPr/>
        <p:txBody>
          <a:bodyPr/>
          <a:lstStyle/>
          <a:p>
            <a:fld id="{A52B8077-04DB-4A51-893B-64E45C1D391E}" type="slidenum">
              <a:rPr kumimoji="1" lang="ja-JP" altLang="en-US" smtClean="0"/>
              <a:t>17</a:t>
            </a:fld>
            <a:endParaRPr kumimoji="1" lang="ja-JP" altLang="en-US"/>
          </a:p>
        </p:txBody>
      </p:sp>
    </p:spTree>
    <p:extLst>
      <p:ext uri="{BB962C8B-B14F-4D97-AF65-F5344CB8AC3E}">
        <p14:creationId xmlns:p14="http://schemas.microsoft.com/office/powerpoint/2010/main" val="1276317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buNone/>
            </a:pPr>
            <a:r>
              <a:rPr kumimoji="1" lang="ja-JP" altLang="en-US" sz="1200" kern="1200" dirty="0">
                <a:solidFill>
                  <a:schemeClr val="tx1"/>
                </a:solidFill>
                <a:effectLst/>
                <a:latin typeface="+mn-lt"/>
                <a:ea typeface="+mn-ea"/>
                <a:cs typeface="+mn-cs"/>
              </a:rPr>
              <a:t>ここまで、機械学習を用いた食材の相性の計算についてお話ししてきましたが、人間であれば様々な状況や事情を元に判断し最適なレシピを考えることができますが、</a:t>
            </a:r>
            <a:r>
              <a:rPr kumimoji="1" lang="en-US" altLang="ja-JP" sz="1200" kern="1200" dirty="0">
                <a:solidFill>
                  <a:schemeClr val="tx1"/>
                </a:solidFill>
                <a:effectLst/>
                <a:latin typeface="+mn-lt"/>
                <a:ea typeface="+mn-ea"/>
                <a:cs typeface="+mn-cs"/>
              </a:rPr>
              <a:t>AI</a:t>
            </a:r>
            <a:r>
              <a:rPr kumimoji="1" lang="ja-JP" altLang="en-US" sz="1200" kern="1200" dirty="0">
                <a:solidFill>
                  <a:schemeClr val="tx1"/>
                </a:solidFill>
                <a:effectLst/>
                <a:latin typeface="+mn-lt"/>
                <a:ea typeface="+mn-ea"/>
                <a:cs typeface="+mn-cs"/>
              </a:rPr>
              <a:t>では人間の判断を</a:t>
            </a:r>
            <a:r>
              <a:rPr kumimoji="1" lang="ja-JP" altLang="en-US" sz="1200" b="0" kern="1200" dirty="0">
                <a:solidFill>
                  <a:schemeClr val="tx1"/>
                </a:solidFill>
                <a:effectLst/>
                <a:latin typeface="+mn-lt"/>
                <a:ea typeface="+mn-ea"/>
                <a:cs typeface="+mn-cs"/>
              </a:rPr>
              <a:t>理解することはできません</a:t>
            </a:r>
            <a:r>
              <a:rPr kumimoji="1" lang="ja-JP" altLang="en-US" sz="1200" kern="1200" dirty="0">
                <a:solidFill>
                  <a:schemeClr val="tx1"/>
                </a:solidFill>
                <a:effectLst/>
                <a:latin typeface="+mn-lt"/>
                <a:ea typeface="+mn-ea"/>
                <a:cs typeface="+mn-cs"/>
              </a:rPr>
              <a:t>。</a:t>
            </a:r>
            <a:r>
              <a:rPr lang="en-US" altLang="ja-JP" b="0" i="0" dirty="0">
                <a:solidFill>
                  <a:srgbClr val="FFFFFF"/>
                </a:solidFill>
                <a:effectLst/>
                <a:latin typeface="Segoe UI Variable Text" pitchFamily="2" charset="0"/>
              </a:rPr>
              <a:t>AI</a:t>
            </a:r>
            <a:r>
              <a:rPr lang="ja-JP" altLang="en-US" b="0" i="0" dirty="0">
                <a:solidFill>
                  <a:srgbClr val="FFFFFF"/>
                </a:solidFill>
                <a:effectLst/>
                <a:latin typeface="Segoe UI Variable Text" pitchFamily="2" charset="0"/>
              </a:rPr>
              <a:t>に人間の判断を教えるというのは、難しい感覚を覚えさせることではなく、</a:t>
            </a:r>
            <a:r>
              <a:rPr lang="ja-JP" altLang="en-US" b="1" i="0" dirty="0">
                <a:solidFill>
                  <a:srgbClr val="FFFFFF"/>
                </a:solidFill>
                <a:effectLst/>
                <a:latin typeface="Segoe UI Variable Text" pitchFamily="2" charset="0"/>
              </a:rPr>
              <a:t>人が何を大事にしているかを、数値と重みで伝えること</a:t>
            </a:r>
            <a:r>
              <a:rPr lang="ja-JP" altLang="en-US" b="0" i="0" dirty="0">
                <a:solidFill>
                  <a:srgbClr val="FFFFFF"/>
                </a:solidFill>
                <a:effectLst/>
                <a:latin typeface="Segoe UI Variable Text" pitchFamily="2" charset="0"/>
              </a:rPr>
              <a:t>です。そして、必要な部分だけを機械学習に任せることで、実用的で分かりやすい</a:t>
            </a:r>
            <a:r>
              <a:rPr lang="en-US" altLang="ja-JP" b="0" i="0" dirty="0">
                <a:solidFill>
                  <a:srgbClr val="FFFFFF"/>
                </a:solidFill>
                <a:effectLst/>
                <a:latin typeface="Segoe UI Variable Text" pitchFamily="2" charset="0"/>
              </a:rPr>
              <a:t>AI</a:t>
            </a:r>
            <a:r>
              <a:rPr lang="ja-JP" altLang="en-US" b="0" i="0" dirty="0">
                <a:solidFill>
                  <a:srgbClr val="FFFFFF"/>
                </a:solidFill>
                <a:effectLst/>
                <a:latin typeface="Segoe UI Variable Text" pitchFamily="2" charset="0"/>
              </a:rPr>
              <a:t>になります。今回</a:t>
            </a:r>
            <a:r>
              <a:rPr lang="en-US" altLang="ja-JP" b="0" i="0" dirty="0">
                <a:solidFill>
                  <a:srgbClr val="FFFFFF"/>
                </a:solidFill>
                <a:effectLst/>
                <a:latin typeface="Segoe UI Variable Text" pitchFamily="2" charset="0"/>
              </a:rPr>
              <a:t>AI</a:t>
            </a:r>
            <a:r>
              <a:rPr lang="ja-JP" altLang="en-US" b="0" i="0" dirty="0">
                <a:solidFill>
                  <a:srgbClr val="FFFFFF"/>
                </a:solidFill>
                <a:effectLst/>
                <a:latin typeface="Segoe UI Variable Text" pitchFamily="2" charset="0"/>
              </a:rPr>
              <a:t>に人間の判断を教えるために</a:t>
            </a:r>
            <a:r>
              <a:rPr kumimoji="1" lang="ja-JP" altLang="en-US" sz="1200" kern="1200" dirty="0">
                <a:solidFill>
                  <a:schemeClr val="tx1"/>
                </a:solidFill>
                <a:effectLst/>
                <a:latin typeface="+mn-lt"/>
                <a:ea typeface="+mn-ea"/>
                <a:cs typeface="+mn-cs"/>
              </a:rPr>
              <a:t>加重平均を導入し、すべての要素を均等に扱うのではなく重要な要素ほど強く反映させるようにしました。最も重視したのは食品ロスの削減で、期限が近い食材を優先的に使うレシピの評価を最大化しています。そして</a:t>
            </a:r>
            <a:r>
              <a:rPr kumimoji="1" lang="en-US" altLang="ja-JP" sz="1200" kern="1200" dirty="0">
                <a:solidFill>
                  <a:schemeClr val="tx1"/>
                </a:solidFill>
                <a:effectLst/>
                <a:latin typeface="+mn-lt"/>
                <a:ea typeface="+mn-ea"/>
                <a:cs typeface="+mn-cs"/>
              </a:rPr>
              <a:t>TF-IDF</a:t>
            </a:r>
            <a:r>
              <a:rPr kumimoji="1" lang="ja-JP" altLang="en-US" sz="1200" kern="1200" dirty="0">
                <a:solidFill>
                  <a:schemeClr val="tx1"/>
                </a:solidFill>
                <a:effectLst/>
                <a:latin typeface="+mn-lt"/>
                <a:ea typeface="+mn-ea"/>
                <a:cs typeface="+mn-cs"/>
              </a:rPr>
              <a:t>類似度、期限スコア、必須食材率の３つの評価軸を用いて加重平均の公式に当てはめて計算を行います。このロジックにより、総合的なスコアが導き出され、</a:t>
            </a:r>
            <a:r>
              <a:rPr lang="ja-JP" altLang="en-US" b="0" i="0" dirty="0">
                <a:solidFill>
                  <a:srgbClr val="1F1F1F"/>
                </a:solidFill>
                <a:effectLst/>
                <a:latin typeface="Google Sans Flex"/>
              </a:rPr>
              <a:t>ユーザーにとって今最も作るべき一皿を提案することが可能になりました。</a:t>
            </a:r>
            <a:endParaRPr lang="en-US" altLang="ja-JP" b="0" i="0" dirty="0">
              <a:solidFill>
                <a:srgbClr val="1F1F1F"/>
              </a:solidFill>
              <a:effectLst/>
              <a:latin typeface="Google Sans Flex"/>
            </a:endParaRPr>
          </a:p>
          <a:p>
            <a:pPr algn="l">
              <a:buNone/>
            </a:pPr>
            <a:endParaRPr kumimoji="1" lang="en-US" altLang="ja-JP" b="0" i="0" dirty="0">
              <a:solidFill>
                <a:srgbClr val="1F1F1F"/>
              </a:solidFill>
              <a:effectLst/>
              <a:latin typeface="Google Sans Flex"/>
            </a:endParaRPr>
          </a:p>
          <a:p>
            <a:pPr algn="l">
              <a:buNone/>
            </a:pPr>
            <a:endParaRPr kumimoji="1" lang="en-US" altLang="ja-JP" b="0" i="0" dirty="0">
              <a:solidFill>
                <a:srgbClr val="1F1F1F"/>
              </a:solidFill>
              <a:effectLst/>
              <a:latin typeface="Google Sans Flex"/>
            </a:endParaRPr>
          </a:p>
          <a:p>
            <a:pPr algn="l">
              <a:buNone/>
            </a:pPr>
            <a:endParaRPr kumimoji="1" lang="en-US" altLang="ja-JP" b="0" i="0" dirty="0">
              <a:solidFill>
                <a:srgbClr val="1F1F1F"/>
              </a:solidFill>
              <a:effectLst/>
              <a:latin typeface="Google Sans Flex"/>
            </a:endParaRPr>
          </a:p>
          <a:p>
            <a:pPr algn="l">
              <a:buNone/>
            </a:pPr>
            <a:r>
              <a:rPr kumimoji="1" lang="ja-JP" altLang="en-US" dirty="0"/>
              <a:t>ここまで、機械学習を用いた食材の相性の計算についてお話ししてきましたが、人間であれば様々な状況や事情を元に判断し最適なレシピを考えることができますが、</a:t>
            </a:r>
            <a:r>
              <a:rPr kumimoji="1" lang="en-US" altLang="ja-JP" dirty="0"/>
              <a:t>AI</a:t>
            </a:r>
            <a:r>
              <a:rPr kumimoji="1" lang="ja-JP" altLang="en-US" dirty="0"/>
              <a:t>では人間の判断を理解することはできません。</a:t>
            </a:r>
            <a:r>
              <a:rPr kumimoji="1" lang="en-US" altLang="ja-JP" dirty="0"/>
              <a:t>AI</a:t>
            </a:r>
            <a:r>
              <a:rPr kumimoji="1" lang="ja-JP" altLang="en-US" dirty="0"/>
              <a:t>に人間の判断を教えるというのは、難しい感覚を覚えさせることではなく、人が何を大事にしているかを、数値と重みで伝えることです。そして、必要な部分だけを機械学習に任せることで、実用的で分かりやすい</a:t>
            </a:r>
            <a:r>
              <a:rPr kumimoji="1" lang="en-US" altLang="ja-JP" dirty="0"/>
              <a:t>AI</a:t>
            </a:r>
            <a:r>
              <a:rPr kumimoji="1" lang="ja-JP" altLang="en-US" dirty="0"/>
              <a:t>になります。今回</a:t>
            </a:r>
            <a:r>
              <a:rPr kumimoji="1" lang="en-US" altLang="ja-JP" dirty="0"/>
              <a:t>AI</a:t>
            </a:r>
            <a:r>
              <a:rPr kumimoji="1" lang="ja-JP" altLang="en-US" dirty="0"/>
              <a:t>に人間の判断を教えるために加重平均を導入し、すべての要素を均等に扱うのではなく重要な要素ほど強く反映させるようにしました。最も重視したのは食品ロスの削減で、期限が近い食材を優先的に使うレシピの評価を最大化しています。そして</a:t>
            </a:r>
            <a:r>
              <a:rPr kumimoji="1" lang="en-US" altLang="ja-JP" dirty="0"/>
              <a:t>TF-IDF</a:t>
            </a:r>
            <a:r>
              <a:rPr kumimoji="1" lang="ja-JP" altLang="en-US" dirty="0"/>
              <a:t>類似度、期限スコア、必須食材率の３つの評価軸を用いて加重平均の公式に当てはめて計算を行います。このロジックにより、総合的なスコアが導き出され、ユーザーにとって今最も作るべき一皿を提案することが可能になりました。</a:t>
            </a:r>
          </a:p>
          <a:p>
            <a:pPr algn="l">
              <a:buNone/>
            </a:pPr>
            <a:endParaRPr kumimoji="1" lang="ja-JP" altLang="en-US" dirty="0"/>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18</a:t>
            </a:fld>
            <a:endParaRPr kumimoji="1" lang="ja-JP" altLang="en-US"/>
          </a:p>
        </p:txBody>
      </p:sp>
    </p:spTree>
    <p:extLst>
      <p:ext uri="{BB962C8B-B14F-4D97-AF65-F5344CB8AC3E}">
        <p14:creationId xmlns:p14="http://schemas.microsoft.com/office/powerpoint/2010/main" val="1016271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algn="l">
              <a:spcAft>
                <a:spcPts val="1200"/>
              </a:spcAft>
              <a:buNone/>
            </a:pPr>
            <a:r>
              <a:rPr lang="ja-JP" altLang="en-US" b="0" i="0" dirty="0">
                <a:solidFill>
                  <a:srgbClr val="1F1F1F"/>
                </a:solidFill>
                <a:effectLst/>
                <a:latin typeface="Google Sans Flex"/>
              </a:rPr>
              <a:t>最終的なレシピの判断は単一の計算ではなく、</a:t>
            </a:r>
            <a:r>
              <a:rPr lang="en-US" altLang="ja-JP" b="0" i="0" dirty="0">
                <a:solidFill>
                  <a:srgbClr val="1F1F1F"/>
                </a:solidFill>
                <a:effectLst/>
                <a:latin typeface="Google Sans Flex"/>
              </a:rPr>
              <a:t>2</a:t>
            </a:r>
            <a:r>
              <a:rPr lang="ja-JP" altLang="en-US" b="0" i="0" dirty="0">
                <a:solidFill>
                  <a:srgbClr val="1F1F1F"/>
                </a:solidFill>
                <a:effectLst/>
                <a:latin typeface="Google Sans Flex"/>
              </a:rPr>
              <a:t>段階のステップを経て決定しています。まずステップ</a:t>
            </a:r>
            <a:r>
              <a:rPr lang="en-US" altLang="ja-JP" b="0" i="0" dirty="0">
                <a:solidFill>
                  <a:srgbClr val="1F1F1F"/>
                </a:solidFill>
                <a:effectLst/>
                <a:latin typeface="Google Sans Flex"/>
              </a:rPr>
              <a:t>1</a:t>
            </a:r>
            <a:r>
              <a:rPr lang="ja-JP" altLang="en-US" b="0" i="0" dirty="0">
                <a:solidFill>
                  <a:srgbClr val="1F1F1F"/>
                </a:solidFill>
                <a:effectLst/>
                <a:latin typeface="Google Sans Flex"/>
              </a:rPr>
              <a:t>として、先ほどのスライドで述べた</a:t>
            </a:r>
            <a:r>
              <a:rPr lang="en-US" altLang="ja-JP" b="0" i="0" dirty="0">
                <a:solidFill>
                  <a:srgbClr val="1F1F1F"/>
                </a:solidFill>
                <a:effectLst/>
                <a:latin typeface="Google Sans Flex"/>
              </a:rPr>
              <a:t>3</a:t>
            </a:r>
            <a:r>
              <a:rPr lang="ja-JP" altLang="en-US" b="0" i="0" dirty="0">
                <a:solidFill>
                  <a:srgbClr val="1F1F1F"/>
                </a:solidFill>
                <a:effectLst/>
                <a:latin typeface="Google Sans Flex"/>
              </a:rPr>
              <a:t>つの評価軸をもとに</a:t>
            </a:r>
            <a:r>
              <a:rPr lang="en-US" altLang="ja-JP" b="0" i="0" dirty="0">
                <a:solidFill>
                  <a:srgbClr val="1F1F1F"/>
                </a:solidFill>
                <a:effectLst/>
                <a:latin typeface="Google Sans Flex"/>
              </a:rPr>
              <a:t>『</a:t>
            </a:r>
            <a:r>
              <a:rPr lang="ja-JP" altLang="en-US" b="0" i="0" dirty="0">
                <a:solidFill>
                  <a:srgbClr val="1F1F1F"/>
                </a:solidFill>
                <a:effectLst/>
                <a:latin typeface="Google Sans Flex"/>
              </a:rPr>
              <a:t>総合スコア</a:t>
            </a:r>
            <a:r>
              <a:rPr lang="en-US" altLang="ja-JP" b="0" i="0" dirty="0">
                <a:solidFill>
                  <a:srgbClr val="1F1F1F"/>
                </a:solidFill>
                <a:effectLst/>
                <a:latin typeface="Google Sans Flex"/>
              </a:rPr>
              <a:t>』</a:t>
            </a:r>
            <a:r>
              <a:rPr lang="ja-JP" altLang="en-US" b="0" i="0" dirty="0">
                <a:solidFill>
                  <a:srgbClr val="1F1F1F"/>
                </a:solidFill>
                <a:effectLst/>
                <a:latin typeface="Google Sans Flex"/>
              </a:rPr>
              <a:t>を算出します。 しかし、これだけではまだ不十分なため、ステップ</a:t>
            </a:r>
            <a:r>
              <a:rPr lang="en-US" altLang="ja-JP" b="0" i="0" dirty="0">
                <a:solidFill>
                  <a:srgbClr val="1F1F1F"/>
                </a:solidFill>
                <a:effectLst/>
                <a:latin typeface="Google Sans Flex"/>
              </a:rPr>
              <a:t>2</a:t>
            </a:r>
            <a:r>
              <a:rPr lang="ja-JP" altLang="en-US" b="0" i="0" dirty="0">
                <a:solidFill>
                  <a:srgbClr val="1F1F1F"/>
                </a:solidFill>
                <a:effectLst/>
                <a:latin typeface="Google Sans Flex"/>
              </a:rPr>
              <a:t>として、必須食材充足率を用いた最終調整を行います。 この最終スコアは総合スコアに先ほども使用した必須食材率の公式を再度用いて計算を行います。 これは、いわばアルゴリズムの</a:t>
            </a:r>
            <a:r>
              <a:rPr lang="en-US" altLang="ja-JP" b="0" i="0" dirty="0">
                <a:solidFill>
                  <a:srgbClr val="1F1F1F"/>
                </a:solidFill>
                <a:effectLst/>
                <a:latin typeface="Google Sans Flex"/>
              </a:rPr>
              <a:t>『</a:t>
            </a:r>
            <a:r>
              <a:rPr lang="ja-JP" altLang="en-US" b="0" i="0" dirty="0">
                <a:solidFill>
                  <a:srgbClr val="1F1F1F"/>
                </a:solidFill>
                <a:effectLst/>
                <a:latin typeface="Google Sans Flex"/>
              </a:rPr>
              <a:t>ブレーキ</a:t>
            </a:r>
            <a:r>
              <a:rPr lang="en-US" altLang="ja-JP" b="0" i="0" dirty="0">
                <a:solidFill>
                  <a:srgbClr val="1F1F1F"/>
                </a:solidFill>
                <a:effectLst/>
                <a:latin typeface="Google Sans Flex"/>
              </a:rPr>
              <a:t>』</a:t>
            </a:r>
            <a:r>
              <a:rPr lang="ja-JP" altLang="en-US" b="0" i="0" dirty="0">
                <a:solidFill>
                  <a:srgbClr val="1F1F1F"/>
                </a:solidFill>
                <a:effectLst/>
                <a:latin typeface="Google Sans Flex"/>
              </a:rPr>
              <a:t>として機能し、 必須食材の充足率が低いレシピは、掛け算によってスコアが大幅に削られるため、実現不可能なレシピが上位に来ることを物理的に防いでいます。このように、</a:t>
            </a:r>
            <a:r>
              <a:rPr lang="en-US" altLang="ja-JP" b="0" i="0" dirty="0">
                <a:solidFill>
                  <a:srgbClr val="1F1F1F"/>
                </a:solidFill>
                <a:effectLst/>
                <a:latin typeface="Google Sans Flex"/>
              </a:rPr>
              <a:t>AI</a:t>
            </a:r>
            <a:r>
              <a:rPr lang="ja-JP" altLang="en-US" b="0" i="0" dirty="0">
                <a:solidFill>
                  <a:srgbClr val="1F1F1F"/>
                </a:solidFill>
                <a:effectLst/>
                <a:latin typeface="Google Sans Flex"/>
              </a:rPr>
              <a:t>の算出した結果に対して、料理としての成立性というブレーキをかける</a:t>
            </a:r>
            <a:r>
              <a:rPr lang="en-US" altLang="ja-JP" b="0" i="0" dirty="0">
                <a:solidFill>
                  <a:srgbClr val="1F1F1F"/>
                </a:solidFill>
                <a:effectLst/>
                <a:latin typeface="Google Sans Flex"/>
              </a:rPr>
              <a:t>2</a:t>
            </a:r>
            <a:r>
              <a:rPr lang="ja-JP" altLang="en-US" b="0" i="0" dirty="0">
                <a:solidFill>
                  <a:srgbClr val="1F1F1F"/>
                </a:solidFill>
                <a:effectLst/>
                <a:latin typeface="Google Sans Flex"/>
              </a:rPr>
              <a:t>段構えのロジックによって、より実現性の高いレシピ提案を実現しました。この最終スコアに基づき、ユーザーには５日分それぞれについてランキング最上位のレシピを提案します。</a:t>
            </a:r>
            <a:endParaRPr lang="en-US" altLang="ja-JP" b="0" i="0" dirty="0">
              <a:solidFill>
                <a:srgbClr val="1F1F1F"/>
              </a:solidFill>
              <a:effectLst/>
              <a:latin typeface="Google Sans Flex"/>
            </a:endParaRPr>
          </a:p>
          <a:p>
            <a:pPr algn="l">
              <a:spcAft>
                <a:spcPts val="1200"/>
              </a:spcAft>
              <a:buNone/>
            </a:pPr>
            <a:endParaRPr lang="en-US" altLang="ja-JP" b="0" i="0" dirty="0">
              <a:solidFill>
                <a:srgbClr val="1F1F1F"/>
              </a:solidFill>
              <a:effectLst/>
              <a:latin typeface="Google Sans Flex"/>
            </a:endParaRPr>
          </a:p>
          <a:p>
            <a:pPr algn="l">
              <a:spcAft>
                <a:spcPts val="1200"/>
              </a:spcAft>
              <a:buNone/>
            </a:pPr>
            <a:endParaRPr lang="en-US" altLang="ja-JP" b="0" i="0" dirty="0">
              <a:solidFill>
                <a:srgbClr val="1F1F1F"/>
              </a:solidFill>
              <a:effectLst/>
              <a:latin typeface="Google Sans Flex"/>
            </a:endParaRPr>
          </a:p>
          <a:p>
            <a:pPr algn="l">
              <a:spcAft>
                <a:spcPts val="1200"/>
              </a:spcAft>
              <a:buNone/>
            </a:pPr>
            <a:endParaRPr lang="en-US" altLang="ja-JP" b="0" i="0" dirty="0">
              <a:solidFill>
                <a:srgbClr val="1F1F1F"/>
              </a:solidFill>
              <a:effectLst/>
              <a:latin typeface="Google Sans Flex"/>
            </a:endParaRPr>
          </a:p>
          <a:p>
            <a:pPr algn="l">
              <a:spcAft>
                <a:spcPts val="1200"/>
              </a:spcAft>
              <a:buNone/>
            </a:pPr>
            <a:endParaRPr lang="en-US" altLang="ja-JP" b="0" i="0" dirty="0">
              <a:solidFill>
                <a:srgbClr val="1F1F1F"/>
              </a:solidFill>
              <a:effectLst/>
              <a:latin typeface="Google Sans Flex"/>
            </a:endParaRPr>
          </a:p>
          <a:p>
            <a:pPr algn="l">
              <a:spcAft>
                <a:spcPts val="1200"/>
              </a:spcAft>
              <a:buNone/>
            </a:pPr>
            <a:endParaRPr lang="en-US" altLang="ja-JP" b="0" i="0" dirty="0">
              <a:solidFill>
                <a:srgbClr val="1F1F1F"/>
              </a:solidFill>
              <a:effectLst/>
              <a:latin typeface="Google Sans Flex"/>
            </a:endParaRPr>
          </a:p>
          <a:p>
            <a:pPr algn="l">
              <a:spcAft>
                <a:spcPts val="1200"/>
              </a:spcAft>
              <a:buNone/>
            </a:pPr>
            <a:r>
              <a:rPr lang="ja-JP" altLang="en-US" b="0" i="0" dirty="0">
                <a:solidFill>
                  <a:srgbClr val="1F1F1F"/>
                </a:solidFill>
                <a:effectLst/>
                <a:latin typeface="Google Sans Flex"/>
              </a:rPr>
              <a:t>ではアルゴリズムの最終工程、</a:t>
            </a:r>
            <a:r>
              <a:rPr lang="en-US" altLang="ja-JP" b="0" i="0" dirty="0">
                <a:solidFill>
                  <a:srgbClr val="1F1F1F"/>
                </a:solidFill>
                <a:effectLst/>
                <a:latin typeface="Google Sans Flex"/>
              </a:rPr>
              <a:t>『</a:t>
            </a:r>
            <a:r>
              <a:rPr lang="ja-JP" altLang="en-US" b="0" i="0" dirty="0">
                <a:solidFill>
                  <a:srgbClr val="1F1F1F"/>
                </a:solidFill>
                <a:effectLst/>
                <a:latin typeface="Google Sans Flex"/>
              </a:rPr>
              <a:t>最終ランク付け</a:t>
            </a:r>
            <a:r>
              <a:rPr lang="en-US" altLang="ja-JP" b="0" i="0" dirty="0">
                <a:solidFill>
                  <a:srgbClr val="1F1F1F"/>
                </a:solidFill>
                <a:effectLst/>
                <a:latin typeface="Google Sans Flex"/>
              </a:rPr>
              <a:t>』</a:t>
            </a:r>
            <a:r>
              <a:rPr lang="ja-JP" altLang="en-US" b="0" i="0" dirty="0">
                <a:solidFill>
                  <a:srgbClr val="1F1F1F"/>
                </a:solidFill>
                <a:effectLst/>
                <a:latin typeface="Google Sans Flex"/>
              </a:rPr>
              <a:t>について説明します。最終的なレシピの判断を単一の計算ではなく、</a:t>
            </a:r>
            <a:r>
              <a:rPr lang="en-US" altLang="ja-JP" b="0" i="0" dirty="0">
                <a:solidFill>
                  <a:srgbClr val="1F1F1F"/>
                </a:solidFill>
                <a:effectLst/>
                <a:latin typeface="Google Sans Flex"/>
              </a:rPr>
              <a:t>2</a:t>
            </a:r>
            <a:r>
              <a:rPr lang="ja-JP" altLang="en-US" b="0" i="0" dirty="0">
                <a:solidFill>
                  <a:srgbClr val="1F1F1F"/>
                </a:solidFill>
                <a:effectLst/>
                <a:latin typeface="Google Sans Flex"/>
              </a:rPr>
              <a:t>段階のステップを経て決定しています。まずステップ</a:t>
            </a:r>
            <a:r>
              <a:rPr lang="en-US" altLang="ja-JP" b="0" i="0" dirty="0">
                <a:solidFill>
                  <a:srgbClr val="1F1F1F"/>
                </a:solidFill>
                <a:effectLst/>
                <a:latin typeface="Google Sans Flex"/>
              </a:rPr>
              <a:t>1</a:t>
            </a:r>
            <a:r>
              <a:rPr lang="ja-JP" altLang="en-US" b="0" i="0" dirty="0">
                <a:solidFill>
                  <a:srgbClr val="1F1F1F"/>
                </a:solidFill>
                <a:effectLst/>
                <a:latin typeface="Google Sans Flex"/>
              </a:rPr>
              <a:t>として、先ほどのスライドで述べた</a:t>
            </a:r>
            <a:r>
              <a:rPr lang="en-US" altLang="ja-JP" b="0" i="0" dirty="0">
                <a:solidFill>
                  <a:srgbClr val="1F1F1F"/>
                </a:solidFill>
                <a:effectLst/>
                <a:latin typeface="Google Sans Flex"/>
              </a:rPr>
              <a:t>3</a:t>
            </a:r>
            <a:r>
              <a:rPr lang="ja-JP" altLang="en-US" b="0" i="0" dirty="0">
                <a:solidFill>
                  <a:srgbClr val="1F1F1F"/>
                </a:solidFill>
                <a:effectLst/>
                <a:latin typeface="Google Sans Flex"/>
              </a:rPr>
              <a:t>つの評価軸をもとに</a:t>
            </a:r>
            <a:r>
              <a:rPr lang="en-US" altLang="ja-JP" b="0" i="0" dirty="0">
                <a:solidFill>
                  <a:srgbClr val="1F1F1F"/>
                </a:solidFill>
                <a:effectLst/>
                <a:latin typeface="Google Sans Flex"/>
              </a:rPr>
              <a:t>『</a:t>
            </a:r>
            <a:r>
              <a:rPr lang="ja-JP" altLang="en-US" b="0" i="0" dirty="0">
                <a:solidFill>
                  <a:srgbClr val="1F1F1F"/>
                </a:solidFill>
                <a:effectLst/>
                <a:latin typeface="Google Sans Flex"/>
              </a:rPr>
              <a:t>総合スコア</a:t>
            </a:r>
            <a:r>
              <a:rPr lang="en-US" altLang="ja-JP" b="0" i="0" dirty="0">
                <a:solidFill>
                  <a:srgbClr val="1F1F1F"/>
                </a:solidFill>
                <a:effectLst/>
                <a:latin typeface="Google Sans Flex"/>
              </a:rPr>
              <a:t>』</a:t>
            </a:r>
            <a:r>
              <a:rPr lang="ja-JP" altLang="en-US" b="0" i="0" dirty="0">
                <a:solidFill>
                  <a:srgbClr val="1F1F1F"/>
                </a:solidFill>
                <a:effectLst/>
                <a:latin typeface="Google Sans Flex"/>
              </a:rPr>
              <a:t>を算出します。 しかし、これだけではまだ不十分なため、ステップ</a:t>
            </a:r>
            <a:r>
              <a:rPr lang="en-US" altLang="ja-JP" b="0" i="0" dirty="0">
                <a:solidFill>
                  <a:srgbClr val="1F1F1F"/>
                </a:solidFill>
                <a:effectLst/>
                <a:latin typeface="Google Sans Flex"/>
              </a:rPr>
              <a:t>2</a:t>
            </a:r>
            <a:r>
              <a:rPr lang="ja-JP" altLang="en-US" b="0" i="0" dirty="0">
                <a:solidFill>
                  <a:srgbClr val="1F1F1F"/>
                </a:solidFill>
                <a:effectLst/>
                <a:latin typeface="Google Sans Flex"/>
              </a:rPr>
              <a:t>として、必須食材充足率を用いた最終調整を行います。 この最終スコアは総合スコアに先ほども使用した必須食材率の公式を再度用いて計算を行います。 これは、いわばアルゴリズムの</a:t>
            </a:r>
            <a:r>
              <a:rPr lang="en-US" altLang="ja-JP" b="0" i="0" dirty="0">
                <a:solidFill>
                  <a:srgbClr val="1F1F1F"/>
                </a:solidFill>
                <a:effectLst/>
                <a:latin typeface="Google Sans Flex"/>
              </a:rPr>
              <a:t>『</a:t>
            </a:r>
            <a:r>
              <a:rPr lang="ja-JP" altLang="en-US" b="0" i="0" dirty="0">
                <a:solidFill>
                  <a:srgbClr val="1F1F1F"/>
                </a:solidFill>
                <a:effectLst/>
                <a:latin typeface="Google Sans Flex"/>
              </a:rPr>
              <a:t>ブレーキ</a:t>
            </a:r>
            <a:r>
              <a:rPr lang="en-US" altLang="ja-JP" b="0" i="0" dirty="0">
                <a:solidFill>
                  <a:srgbClr val="1F1F1F"/>
                </a:solidFill>
                <a:effectLst/>
                <a:latin typeface="Google Sans Flex"/>
              </a:rPr>
              <a:t>』</a:t>
            </a:r>
            <a:r>
              <a:rPr lang="ja-JP" altLang="en-US" b="0" i="0" dirty="0">
                <a:solidFill>
                  <a:srgbClr val="1F1F1F"/>
                </a:solidFill>
                <a:effectLst/>
                <a:latin typeface="Google Sans Flex"/>
              </a:rPr>
              <a:t>として機能し、 必須食材の充足率が低いレシピは、掛け算によってスコアが大幅に削られるため、実現不可能なレシピが上位に来ることを物理的に防いでいます。このように、</a:t>
            </a:r>
            <a:r>
              <a:rPr lang="en-US" altLang="ja-JP" b="0" i="0" dirty="0">
                <a:solidFill>
                  <a:srgbClr val="1F1F1F"/>
                </a:solidFill>
                <a:effectLst/>
                <a:latin typeface="Google Sans Flex"/>
              </a:rPr>
              <a:t>AI</a:t>
            </a:r>
            <a:r>
              <a:rPr lang="ja-JP" altLang="en-US" b="0" i="0" dirty="0">
                <a:solidFill>
                  <a:srgbClr val="1F1F1F"/>
                </a:solidFill>
                <a:effectLst/>
                <a:latin typeface="Google Sans Flex"/>
              </a:rPr>
              <a:t>の算出した結果に対して、料理としての成立性というブレーキをかける</a:t>
            </a:r>
            <a:r>
              <a:rPr lang="en-US" altLang="ja-JP" b="0" i="0" dirty="0">
                <a:solidFill>
                  <a:srgbClr val="1F1F1F"/>
                </a:solidFill>
                <a:effectLst/>
                <a:latin typeface="Google Sans Flex"/>
              </a:rPr>
              <a:t>2</a:t>
            </a:r>
            <a:r>
              <a:rPr lang="ja-JP" altLang="en-US" b="0" i="0" dirty="0">
                <a:solidFill>
                  <a:srgbClr val="1F1F1F"/>
                </a:solidFill>
                <a:effectLst/>
                <a:latin typeface="Google Sans Flex"/>
              </a:rPr>
              <a:t>段構えのロジックによって、より実現性の高いレシピ提案を実現しました。この最終スコアに基づき、ユーザーには５日分それぞれについてランキング最上位のレシピを提案します。</a:t>
            </a:r>
          </a:p>
          <a:p>
            <a:pPr algn="l">
              <a:spcAft>
                <a:spcPts val="1200"/>
              </a:spcAft>
              <a:buNone/>
            </a:pPr>
            <a:endParaRPr lang="ja-JP" altLang="en-US" b="0" i="0" dirty="0">
              <a:solidFill>
                <a:srgbClr val="1F1F1F"/>
              </a:solidFill>
              <a:effectLst/>
              <a:latin typeface="Google Sans Flex"/>
            </a:endParaRPr>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19</a:t>
            </a:fld>
            <a:endParaRPr kumimoji="1" lang="ja-JP" altLang="en-US"/>
          </a:p>
        </p:txBody>
      </p:sp>
    </p:spTree>
    <p:extLst>
      <p:ext uri="{BB962C8B-B14F-4D97-AF65-F5344CB8AC3E}">
        <p14:creationId xmlns:p14="http://schemas.microsoft.com/office/powerpoint/2010/main" val="161009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今回私が制作したのは機械学習を用いた在庫管理連動型システム</a:t>
            </a:r>
            <a:r>
              <a:rPr kumimoji="1" lang="en-US" altLang="ja-JP" dirty="0" err="1"/>
              <a:t>FridgeMateAI</a:t>
            </a:r>
            <a:r>
              <a:rPr kumimoji="1" lang="ja-JP" altLang="en-US" dirty="0"/>
              <a:t>です。もし自分が家電メーカーの開発エンジニアだったらという想定で制作しました。きっかけは、生活の中で家電を見直す機会があり日常的に使う家電を有効活用したいと感じ、日々の家事の面倒くさいをテクノロジーで解決できないかと考えたことが始まりです。そして今回学校で機械学習について学び、普段自分が感じている不便さと相性が良いのではないかと感じたことが今回の制作に繋がっています。</a:t>
            </a:r>
            <a:endParaRPr kumimoji="1" lang="en-US" altLang="ja-JP" dirty="0"/>
          </a:p>
          <a:p>
            <a:r>
              <a:rPr kumimoji="1" lang="ja-JP" altLang="en-US" dirty="0"/>
              <a:t>主な機能としては中間制作で制作した機能をベースに在庫の一覧表示、登録編集機能、設定期限に対するアラート表示です。そして今回新たな付加機能として、機械学習を用いて、</a:t>
            </a:r>
            <a:r>
              <a:rPr kumimoji="1" lang="en-US" altLang="ja-JP" dirty="0"/>
              <a:t>DB</a:t>
            </a:r>
            <a:r>
              <a:rPr kumimoji="1" lang="ja-JP" altLang="en-US" dirty="0"/>
              <a:t>内の在庫と照らし合わせ、あらかじめ登録したレシピの中からおすすめを表示させる機能を追加しました。</a:t>
            </a:r>
            <a:endParaRPr kumimoji="1" lang="en-US" altLang="ja-JP" dirty="0"/>
          </a:p>
          <a:p>
            <a:endParaRPr kumimoji="1" lang="en-US" altLang="ja-JP" dirty="0"/>
          </a:p>
          <a:p>
            <a:endParaRPr kumimoji="1" lang="en-US" altLang="ja-JP" dirty="0"/>
          </a:p>
          <a:p>
            <a:r>
              <a:rPr kumimoji="1" lang="ja-JP" altLang="en-US" dirty="0"/>
              <a:t>今回私が制作したのは機械学習を用いた在庫管理連動型システム</a:t>
            </a:r>
            <a:r>
              <a:rPr kumimoji="1" lang="en-US" altLang="ja-JP" dirty="0" err="1"/>
              <a:t>FridgeMateAI</a:t>
            </a:r>
            <a:r>
              <a:rPr kumimoji="1" lang="ja-JP" altLang="en-US" dirty="0"/>
              <a:t>です。もし自分が家電メーカーの開発エンジニアだったらという想定で制作しました。</a:t>
            </a:r>
          </a:p>
          <a:p>
            <a:r>
              <a:rPr kumimoji="1" lang="ja-JP" altLang="en-US" dirty="0"/>
              <a:t>開発のきっかけは、生活の中で家電を見直す機会があり日常的に使う家電をもっと有効活用したいと感じたことです。せっかく買い替えた家電をもっと有効に使いたい、日々の家事にかかる時間や様々な面倒くさいを減らしたいと感じていました。そして今回学校で機械学習について学び、普段自分が感じている不便さと相性が良いのではないかと感じたことが今回の制作に繋がっています。</a:t>
            </a:r>
          </a:p>
          <a:p>
            <a:r>
              <a:rPr kumimoji="1" lang="ja-JP" altLang="en-US" dirty="0"/>
              <a:t>主な機能としては在庫の一覧表示、登録編集機能、設定期限に対するアラート表示です。これらは中間制作で制作した機能をベースにしています。そして今回新たな付加機能として、機械学習を用いて、</a:t>
            </a:r>
            <a:r>
              <a:rPr kumimoji="1" lang="en-US" altLang="ja-JP" dirty="0"/>
              <a:t>DB</a:t>
            </a:r>
            <a:r>
              <a:rPr kumimoji="1" lang="ja-JP" altLang="en-US" dirty="0"/>
              <a:t>内の在庫と照らし合わせ、あらかじめ登録したレシピの中からおすすめを表示させる機能を追加しました。</a:t>
            </a:r>
          </a:p>
          <a:p>
            <a:endParaRPr kumimoji="1" lang="ja-JP" altLang="en-US" dirty="0"/>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2</a:t>
            </a:fld>
            <a:endParaRPr kumimoji="1" lang="ja-JP" altLang="en-US"/>
          </a:p>
        </p:txBody>
      </p:sp>
    </p:spTree>
    <p:extLst>
      <p:ext uri="{BB962C8B-B14F-4D97-AF65-F5344CB8AC3E}">
        <p14:creationId xmlns:p14="http://schemas.microsoft.com/office/powerpoint/2010/main" val="41157627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5AA60-A97B-0157-EB0A-E903B326CA43}"/>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7B1613AF-3279-4F85-0570-8F15925FAD6F}"/>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45199C2-0C1A-5DB3-9690-F31060A88B5B}"/>
              </a:ext>
            </a:extLst>
          </p:cNvPr>
          <p:cNvSpPr>
            <a:spLocks noGrp="1"/>
          </p:cNvSpPr>
          <p:nvPr>
            <p:ph type="body" idx="1"/>
          </p:nvPr>
        </p:nvSpPr>
        <p:spPr/>
        <p:txBody>
          <a:bodyPr/>
          <a:lstStyle/>
          <a:p>
            <a:r>
              <a:rPr lang="ja-JP" altLang="en-US" dirty="0"/>
              <a:t>それ</a:t>
            </a:r>
            <a:r>
              <a:rPr lang="ja-JP" altLang="en-US" b="0" dirty="0"/>
              <a:t>では、ここまでご説明したロジックが、実際の冷蔵庫の状況でどのように機能するのか、具体的なシミュレーションで比較してみます。状況として、冷蔵庫には</a:t>
            </a:r>
            <a:r>
              <a:rPr lang="en-US" altLang="ja-JP" b="0" dirty="0"/>
              <a:t>『</a:t>
            </a:r>
            <a:r>
              <a:rPr lang="ja-JP" altLang="en-US" b="0" dirty="0"/>
              <a:t>期限に余裕のある野菜</a:t>
            </a:r>
            <a:r>
              <a:rPr lang="en-US" altLang="ja-JP" b="0" dirty="0"/>
              <a:t>』</a:t>
            </a:r>
            <a:r>
              <a:rPr lang="ja-JP" altLang="en-US" b="0" dirty="0"/>
              <a:t>と、</a:t>
            </a:r>
            <a:r>
              <a:rPr lang="en-US" altLang="ja-JP" b="0" dirty="0"/>
              <a:t>『</a:t>
            </a:r>
            <a:r>
              <a:rPr lang="ja-JP" altLang="en-US" b="0" dirty="0"/>
              <a:t>今日が賞味期限の鶏肉</a:t>
            </a:r>
            <a:r>
              <a:rPr lang="en-US" altLang="ja-JP" b="0" dirty="0"/>
              <a:t>』</a:t>
            </a:r>
            <a:r>
              <a:rPr lang="ja-JP" altLang="en-US" b="0" dirty="0"/>
              <a:t>があるものとします。まず、ステップ</a:t>
            </a:r>
            <a:r>
              <a:rPr lang="en-US" altLang="ja-JP" b="0" dirty="0"/>
              <a:t>2</a:t>
            </a:r>
            <a:r>
              <a:rPr lang="ja-JP" altLang="en-US" b="0" dirty="0"/>
              <a:t>で算出した</a:t>
            </a:r>
            <a:r>
              <a:rPr lang="en-US" altLang="ja-JP" b="0" dirty="0"/>
              <a:t>『AI</a:t>
            </a:r>
            <a:r>
              <a:rPr lang="ja-JP" altLang="en-US" b="0" dirty="0"/>
              <a:t>の相性</a:t>
            </a:r>
            <a:r>
              <a:rPr lang="en-US" altLang="ja-JP" b="0" dirty="0"/>
              <a:t>』</a:t>
            </a:r>
            <a:r>
              <a:rPr lang="ja-JP" altLang="en-US" b="0" dirty="0"/>
              <a:t>を見てみると、レシピ</a:t>
            </a:r>
            <a:r>
              <a:rPr lang="en-US" altLang="ja-JP" b="0" dirty="0"/>
              <a:t>A</a:t>
            </a:r>
            <a:r>
              <a:rPr lang="ja-JP" altLang="en-US" b="0" dirty="0"/>
              <a:t>は、材料がほぼ揃っているため</a:t>
            </a:r>
            <a:r>
              <a:rPr lang="en-US" altLang="ja-JP" b="0" dirty="0"/>
              <a:t>100</a:t>
            </a:r>
            <a:r>
              <a:rPr lang="ja-JP" altLang="en-US" b="0" dirty="0"/>
              <a:t>点、レシピ</a:t>
            </a:r>
            <a:r>
              <a:rPr lang="en-US" altLang="ja-JP" b="0" dirty="0"/>
              <a:t>B</a:t>
            </a:r>
            <a:r>
              <a:rPr lang="ja-JP" altLang="en-US" b="0" dirty="0"/>
              <a:t>は、付け合わせなどが少し足りず</a:t>
            </a:r>
            <a:r>
              <a:rPr lang="en-US" altLang="ja-JP" b="0" dirty="0"/>
              <a:t>70</a:t>
            </a:r>
            <a:r>
              <a:rPr lang="ja-JP" altLang="en-US" b="0" dirty="0"/>
              <a:t>点。 純粋な食材の揃い具合だけで選ぶなら、カレーが選ばれるはずですが、カレーは期限の長い野菜しか使わないため、救済スコアは</a:t>
            </a:r>
            <a:r>
              <a:rPr lang="en-US" altLang="ja-JP" b="0" dirty="0"/>
              <a:t>20</a:t>
            </a:r>
            <a:r>
              <a:rPr lang="ja-JP" altLang="en-US" b="0" dirty="0"/>
              <a:t>点と低くなります。対してソテーは、今日使い切るべき鶏肉をメインに据えるため、期限スコアは満点の</a:t>
            </a:r>
            <a:r>
              <a:rPr lang="en-US" altLang="ja-JP" b="0" dirty="0"/>
              <a:t>100</a:t>
            </a:r>
            <a:r>
              <a:rPr lang="ja-JP" altLang="en-US" b="0" dirty="0"/>
              <a:t>点となります。これらに対し、先ほどの配分で加重平均を算出すると、結果は、カレー：</a:t>
            </a:r>
            <a:r>
              <a:rPr lang="en-US" altLang="ja-JP" b="0" dirty="0"/>
              <a:t>57</a:t>
            </a:r>
            <a:r>
              <a:rPr lang="ja-JP" altLang="en-US" b="0" dirty="0"/>
              <a:t>点、鶏肉のソテー：</a:t>
            </a:r>
            <a:r>
              <a:rPr lang="en-US" altLang="ja-JP" b="0" dirty="0"/>
              <a:t>83</a:t>
            </a:r>
            <a:r>
              <a:rPr lang="ja-JP" altLang="en-US" b="0" dirty="0"/>
              <a:t>点となり、おすすめには鶏肉のソテーが最上位として表示されます。アボたんは単なる</a:t>
            </a:r>
            <a:r>
              <a:rPr lang="en-US" altLang="ja-JP" b="0" dirty="0"/>
              <a:t>『</a:t>
            </a:r>
            <a:r>
              <a:rPr lang="ja-JP" altLang="en-US" b="0" dirty="0"/>
              <a:t>作れるもの</a:t>
            </a:r>
            <a:r>
              <a:rPr lang="en-US" altLang="ja-JP" b="0" dirty="0"/>
              <a:t>』</a:t>
            </a:r>
            <a:r>
              <a:rPr lang="ja-JP" altLang="en-US" b="0" dirty="0"/>
              <a:t>を探すツールではなく、</a:t>
            </a:r>
            <a:r>
              <a:rPr lang="ja-JP" altLang="en-US" b="0" i="0" dirty="0">
                <a:solidFill>
                  <a:srgbClr val="1F1F1F"/>
                </a:solidFill>
                <a:effectLst/>
                <a:latin typeface="Google Sans Flex"/>
              </a:rPr>
              <a:t>食材を無駄なく使い切ることを助け、冷蔵庫の中身を適切に管理するための実用的なサポートツールとして機能します。</a:t>
            </a:r>
            <a:endParaRPr lang="en-US" altLang="ja-JP" b="0" i="0" dirty="0">
              <a:solidFill>
                <a:srgbClr val="1F1F1F"/>
              </a:solidFill>
              <a:effectLst/>
              <a:latin typeface="Google Sans Flex"/>
            </a:endParaRPr>
          </a:p>
          <a:p>
            <a:endParaRPr kumimoji="1" lang="en-US" altLang="ja-JP" b="0" i="0" dirty="0">
              <a:solidFill>
                <a:srgbClr val="1F1F1F"/>
              </a:solidFill>
              <a:effectLst/>
              <a:latin typeface="Google Sans Flex"/>
            </a:endParaRPr>
          </a:p>
          <a:p>
            <a:endParaRPr kumimoji="1" lang="en-US" altLang="ja-JP" b="0" i="0" dirty="0">
              <a:solidFill>
                <a:srgbClr val="1F1F1F"/>
              </a:solidFill>
              <a:effectLst/>
              <a:latin typeface="Google Sans Flex"/>
            </a:endParaRPr>
          </a:p>
          <a:p>
            <a:endParaRPr kumimoji="1" lang="en-US" altLang="ja-JP" b="0" i="0" dirty="0">
              <a:solidFill>
                <a:srgbClr val="1F1F1F"/>
              </a:solidFill>
              <a:effectLst/>
              <a:latin typeface="Google Sans Flex"/>
            </a:endParaRPr>
          </a:p>
          <a:p>
            <a:endParaRPr kumimoji="1" lang="en-US" altLang="ja-JP" b="0" i="0" dirty="0">
              <a:solidFill>
                <a:srgbClr val="1F1F1F"/>
              </a:solidFill>
              <a:effectLst/>
              <a:latin typeface="Google Sans Flex"/>
            </a:endParaRPr>
          </a:p>
          <a:p>
            <a:r>
              <a:rPr kumimoji="1" lang="ja-JP" altLang="en-US" b="0" dirty="0"/>
              <a:t>それでは、ここまでご説明したロジックが、実際の冷蔵庫の状況でどのように機能するのか、具体的なシミュレーションで比較してみます。状況として、冷蔵庫には</a:t>
            </a:r>
            <a:r>
              <a:rPr kumimoji="1" lang="en-US" altLang="ja-JP" b="0" dirty="0"/>
              <a:t>『</a:t>
            </a:r>
            <a:r>
              <a:rPr kumimoji="1" lang="ja-JP" altLang="en-US" b="0" dirty="0"/>
              <a:t>期限に余裕のある野菜</a:t>
            </a:r>
            <a:r>
              <a:rPr kumimoji="1" lang="en-US" altLang="ja-JP" b="0" dirty="0"/>
              <a:t>』</a:t>
            </a:r>
            <a:r>
              <a:rPr kumimoji="1" lang="ja-JP" altLang="en-US" b="0" dirty="0"/>
              <a:t>と、</a:t>
            </a:r>
            <a:r>
              <a:rPr kumimoji="1" lang="en-US" altLang="ja-JP" b="0" dirty="0"/>
              <a:t>『</a:t>
            </a:r>
            <a:r>
              <a:rPr kumimoji="1" lang="ja-JP" altLang="en-US" b="0" dirty="0"/>
              <a:t>今日が賞味期限の鶏肉</a:t>
            </a:r>
            <a:r>
              <a:rPr kumimoji="1" lang="en-US" altLang="ja-JP" b="0" dirty="0"/>
              <a:t>』</a:t>
            </a:r>
            <a:r>
              <a:rPr kumimoji="1" lang="ja-JP" altLang="en-US" b="0" dirty="0"/>
              <a:t>があるものとします。一般的なレシピ検索と、私たちの</a:t>
            </a:r>
            <a:r>
              <a:rPr kumimoji="1" lang="en-US" altLang="ja-JP" b="0" dirty="0"/>
              <a:t>AI</a:t>
            </a:r>
            <a:r>
              <a:rPr kumimoji="1" lang="ja-JP" altLang="en-US" b="0" dirty="0"/>
              <a:t>とでは、判断がどう分かれるでしょうか。まず、ステップ</a:t>
            </a:r>
            <a:r>
              <a:rPr kumimoji="1" lang="en-US" altLang="ja-JP" b="0" dirty="0"/>
              <a:t>2</a:t>
            </a:r>
            <a:r>
              <a:rPr kumimoji="1" lang="ja-JP" altLang="en-US" b="0" dirty="0"/>
              <a:t>で算出した</a:t>
            </a:r>
            <a:r>
              <a:rPr kumimoji="1" lang="en-US" altLang="ja-JP" b="0" dirty="0"/>
              <a:t>『AI</a:t>
            </a:r>
            <a:r>
              <a:rPr kumimoji="1" lang="ja-JP" altLang="en-US" b="0" dirty="0"/>
              <a:t>の相性</a:t>
            </a:r>
            <a:r>
              <a:rPr kumimoji="1" lang="en-US" altLang="ja-JP" b="0" dirty="0"/>
              <a:t>』</a:t>
            </a:r>
            <a:r>
              <a:rPr kumimoji="1" lang="ja-JP" altLang="en-US" b="0" dirty="0"/>
              <a:t>を見てみます。レシピ</a:t>
            </a:r>
            <a:r>
              <a:rPr kumimoji="1" lang="en-US" altLang="ja-JP" b="0" dirty="0"/>
              <a:t>A</a:t>
            </a:r>
            <a:r>
              <a:rPr kumimoji="1" lang="ja-JP" altLang="en-US" b="0" dirty="0"/>
              <a:t>は、材料がほぼ揃っているため</a:t>
            </a:r>
            <a:r>
              <a:rPr kumimoji="1" lang="en-US" altLang="ja-JP" b="0" dirty="0"/>
              <a:t>100</a:t>
            </a:r>
            <a:r>
              <a:rPr kumimoji="1" lang="ja-JP" altLang="en-US" b="0" dirty="0"/>
              <a:t>点、レシピ</a:t>
            </a:r>
            <a:r>
              <a:rPr kumimoji="1" lang="en-US" altLang="ja-JP" b="0" dirty="0"/>
              <a:t>B</a:t>
            </a:r>
            <a:r>
              <a:rPr kumimoji="1" lang="ja-JP" altLang="en-US" b="0" dirty="0"/>
              <a:t>は、付け合わせなどが少し足りず</a:t>
            </a:r>
            <a:r>
              <a:rPr kumimoji="1" lang="en-US" altLang="ja-JP" b="0" dirty="0"/>
              <a:t>70</a:t>
            </a:r>
            <a:r>
              <a:rPr kumimoji="1" lang="ja-JP" altLang="en-US" b="0" dirty="0"/>
              <a:t>点。 純粋な食材の揃い具合だけで選ぶなら、カレーが選ばれるはずです。しかし、ここにステップ</a:t>
            </a:r>
            <a:r>
              <a:rPr kumimoji="1" lang="en-US" altLang="ja-JP" b="0" dirty="0"/>
              <a:t>3</a:t>
            </a:r>
            <a:r>
              <a:rPr kumimoji="1" lang="ja-JP" altLang="en-US" b="0" dirty="0"/>
              <a:t>の</a:t>
            </a:r>
            <a:r>
              <a:rPr kumimoji="1" lang="en-US" altLang="ja-JP" b="0" dirty="0"/>
              <a:t>『</a:t>
            </a:r>
            <a:r>
              <a:rPr kumimoji="1" lang="ja-JP" altLang="en-US" b="0" dirty="0"/>
              <a:t>期限スコア</a:t>
            </a:r>
            <a:r>
              <a:rPr kumimoji="1" lang="en-US" altLang="ja-JP" b="0" dirty="0"/>
              <a:t>』</a:t>
            </a:r>
            <a:r>
              <a:rPr kumimoji="1" lang="ja-JP" altLang="en-US" b="0" dirty="0"/>
              <a:t>が加わると結果が逆転します。カレーは期限の長い野菜しか使わないため、救済スコアは</a:t>
            </a:r>
            <a:r>
              <a:rPr kumimoji="1" lang="en-US" altLang="ja-JP" b="0" dirty="0"/>
              <a:t>20</a:t>
            </a:r>
            <a:r>
              <a:rPr kumimoji="1" lang="ja-JP" altLang="en-US" b="0" dirty="0"/>
              <a:t>点と低くなります。対してソテーは、今日使い切るべき鶏肉をメインに据えるため、期限スコアは満点の</a:t>
            </a:r>
            <a:r>
              <a:rPr kumimoji="1" lang="en-US" altLang="ja-JP" b="0" dirty="0"/>
              <a:t>100</a:t>
            </a:r>
            <a:r>
              <a:rPr kumimoji="1" lang="ja-JP" altLang="en-US" b="0" dirty="0"/>
              <a:t>点となります。これらに対し、先ほどの配分で加重平均を算出すると、結果は、カレー：</a:t>
            </a:r>
            <a:r>
              <a:rPr kumimoji="1" lang="en-US" altLang="ja-JP" b="0" dirty="0"/>
              <a:t>57</a:t>
            </a:r>
            <a:r>
              <a:rPr kumimoji="1" lang="ja-JP" altLang="en-US" b="0" dirty="0"/>
              <a:t>点、鶏肉のソテー：</a:t>
            </a:r>
            <a:r>
              <a:rPr kumimoji="1" lang="en-US" altLang="ja-JP" b="0" dirty="0"/>
              <a:t>83</a:t>
            </a:r>
            <a:r>
              <a:rPr kumimoji="1" lang="ja-JP" altLang="en-US" b="0" dirty="0"/>
              <a:t>点となり、おすすめには鶏肉のソテーが最上位として表示されます。アボたんは単なる</a:t>
            </a:r>
            <a:r>
              <a:rPr kumimoji="1" lang="en-US" altLang="ja-JP" b="0" dirty="0"/>
              <a:t>『</a:t>
            </a:r>
            <a:r>
              <a:rPr kumimoji="1" lang="ja-JP" altLang="en-US" b="0" dirty="0"/>
              <a:t>作れるもの</a:t>
            </a:r>
            <a:r>
              <a:rPr kumimoji="1" lang="en-US" altLang="ja-JP" b="0" dirty="0"/>
              <a:t>』</a:t>
            </a:r>
            <a:r>
              <a:rPr kumimoji="1" lang="ja-JP" altLang="en-US" b="0" dirty="0"/>
              <a:t>を探すツールではなく、食品ロスを減らし、冷蔵庫の健康状態を保つための</a:t>
            </a:r>
            <a:r>
              <a:rPr kumimoji="1" lang="en-US" altLang="ja-JP" b="0" dirty="0"/>
              <a:t>『</a:t>
            </a:r>
            <a:r>
              <a:rPr kumimoji="1" lang="ja-JP" altLang="en-US" b="0" dirty="0"/>
              <a:t>賢い相棒</a:t>
            </a:r>
            <a:r>
              <a:rPr kumimoji="1" lang="en-US" altLang="ja-JP" b="0" dirty="0"/>
              <a:t>』</a:t>
            </a:r>
            <a:r>
              <a:rPr kumimoji="1" lang="ja-JP" altLang="en-US" b="0" dirty="0"/>
              <a:t>として機能しています。</a:t>
            </a:r>
          </a:p>
          <a:p>
            <a:endParaRPr kumimoji="1" lang="ja-JP" altLang="en-US" b="0" dirty="0"/>
          </a:p>
        </p:txBody>
      </p:sp>
      <p:sp>
        <p:nvSpPr>
          <p:cNvPr id="4" name="スライド番号プレースホルダー 3">
            <a:extLst>
              <a:ext uri="{FF2B5EF4-FFF2-40B4-BE49-F238E27FC236}">
                <a16:creationId xmlns:a16="http://schemas.microsoft.com/office/drawing/2014/main" id="{5E510980-865C-163E-F8BE-EE319F2D52B3}"/>
              </a:ext>
            </a:extLst>
          </p:cNvPr>
          <p:cNvSpPr>
            <a:spLocks noGrp="1"/>
          </p:cNvSpPr>
          <p:nvPr>
            <p:ph type="sldNum" sz="quarter" idx="5"/>
          </p:nvPr>
        </p:nvSpPr>
        <p:spPr/>
        <p:txBody>
          <a:bodyPr/>
          <a:lstStyle/>
          <a:p>
            <a:fld id="{A52B8077-04DB-4A51-893B-64E45C1D391E}" type="slidenum">
              <a:rPr kumimoji="1" lang="ja-JP" altLang="en-US" smtClean="0"/>
              <a:t>20</a:t>
            </a:fld>
            <a:endParaRPr kumimoji="1" lang="ja-JP" altLang="en-US"/>
          </a:p>
        </p:txBody>
      </p:sp>
    </p:spTree>
    <p:extLst>
      <p:ext uri="{BB962C8B-B14F-4D97-AF65-F5344CB8AC3E}">
        <p14:creationId xmlns:p14="http://schemas.microsoft.com/office/powerpoint/2010/main" val="4578215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3038C-2827-3F90-AA82-0906A781E03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4CE89DD2-86AD-3843-7EA7-44AFFA31ABC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5757713F-0DCC-3E8C-C2BC-E3397FB97D27}"/>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7A57B330-9D14-BF07-2FB4-F046652C0B7B}"/>
              </a:ext>
            </a:extLst>
          </p:cNvPr>
          <p:cNvSpPr>
            <a:spLocks noGrp="1"/>
          </p:cNvSpPr>
          <p:nvPr>
            <p:ph type="sldNum" sz="quarter" idx="5"/>
          </p:nvPr>
        </p:nvSpPr>
        <p:spPr/>
        <p:txBody>
          <a:bodyPr/>
          <a:lstStyle/>
          <a:p>
            <a:fld id="{A52B8077-04DB-4A51-893B-64E45C1D391E}" type="slidenum">
              <a:rPr kumimoji="1" lang="ja-JP" altLang="en-US" smtClean="0"/>
              <a:t>21</a:t>
            </a:fld>
            <a:endParaRPr kumimoji="1" lang="ja-JP" altLang="en-US"/>
          </a:p>
        </p:txBody>
      </p:sp>
    </p:spTree>
    <p:extLst>
      <p:ext uri="{BB962C8B-B14F-4D97-AF65-F5344CB8AC3E}">
        <p14:creationId xmlns:p14="http://schemas.microsoft.com/office/powerpoint/2010/main" val="7696584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E1264-8D5B-809C-99B3-BBE0E9CEAD8B}"/>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8CEBD93A-88C9-8DC8-7CF1-099DF1ED078E}"/>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4CB54369-9C29-346D-33D3-39FBD418D2F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ja-JP" altLang="en-US" b="0" i="0" dirty="0">
                <a:solidFill>
                  <a:srgbClr val="1F1F1F"/>
                </a:solidFill>
                <a:effectLst/>
                <a:latin typeface="Google Sans Flex"/>
              </a:rPr>
              <a:t>今回の開発を通じ、機械学習で解決すべき「高度な部分」と、加重平均のような「シンプルなロジック」をどう使い分けるかに悩みました。 すべてを自動化するのではなく、あえてユーザーの判断の「余白」を残すことが、実は一番の実用性に繋がると気づきました。また、</a:t>
            </a:r>
            <a:r>
              <a:rPr lang="ja-JP" altLang="en-US" b="0" i="0" dirty="0">
                <a:solidFill>
                  <a:srgbClr val="FFFFFF"/>
                </a:solidFill>
                <a:effectLst/>
                <a:latin typeface="Segoe UI Variable Text" pitchFamily="2" charset="0"/>
              </a:rPr>
              <a:t>個人開発では、十分なデータや運用環境を用意できないため、機械学習の精度や機能拡張に限界があります。そのため、実用性と説明可能性を重視した設計が重要になります。</a:t>
            </a:r>
            <a:endParaRPr lang="ja-JP" altLang="en-US" b="0" i="0" dirty="0">
              <a:solidFill>
                <a:srgbClr val="1F1F1F"/>
              </a:solidFill>
              <a:effectLst/>
              <a:latin typeface="Google Sans Flex"/>
            </a:endParaRPr>
          </a:p>
          <a:p>
            <a:pPr algn="l">
              <a:spcAft>
                <a:spcPts val="600"/>
              </a:spcAft>
              <a:buNone/>
            </a:pPr>
            <a:r>
              <a:rPr lang="ja-JP" altLang="en-US" b="0" i="0" dirty="0">
                <a:solidFill>
                  <a:srgbClr val="1F1F1F"/>
                </a:solidFill>
                <a:effectLst/>
                <a:latin typeface="Google Sans Flex"/>
              </a:rPr>
              <a:t>そして今後はユーザーが実際にそのレシピを</a:t>
            </a:r>
            <a:r>
              <a:rPr lang="en-US" altLang="ja-JP" b="0" i="0" dirty="0">
                <a:solidFill>
                  <a:srgbClr val="1F1F1F"/>
                </a:solidFill>
                <a:effectLst/>
                <a:latin typeface="Google Sans Flex"/>
              </a:rPr>
              <a:t>『</a:t>
            </a:r>
            <a:r>
              <a:rPr lang="ja-JP" altLang="en-US" b="0" i="0" dirty="0">
                <a:solidFill>
                  <a:srgbClr val="1F1F1F"/>
                </a:solidFill>
                <a:effectLst/>
                <a:latin typeface="Google Sans Flex"/>
              </a:rPr>
              <a:t>作ったか</a:t>
            </a:r>
            <a:r>
              <a:rPr lang="en-US" altLang="ja-JP" b="0" i="0" dirty="0">
                <a:solidFill>
                  <a:srgbClr val="1F1F1F"/>
                </a:solidFill>
                <a:effectLst/>
                <a:latin typeface="Google Sans Flex"/>
              </a:rPr>
              <a:t>』『</a:t>
            </a:r>
            <a:r>
              <a:rPr lang="ja-JP" altLang="en-US" b="0" i="0" dirty="0">
                <a:solidFill>
                  <a:srgbClr val="1F1F1F"/>
                </a:solidFill>
                <a:effectLst/>
                <a:latin typeface="Google Sans Flex"/>
              </a:rPr>
              <a:t>どう評価したか</a:t>
            </a:r>
            <a:r>
              <a:rPr lang="en-US" altLang="ja-JP" b="0" i="0" dirty="0">
                <a:solidFill>
                  <a:srgbClr val="1F1F1F"/>
                </a:solidFill>
                <a:effectLst/>
                <a:latin typeface="Google Sans Flex"/>
              </a:rPr>
              <a:t>』</a:t>
            </a:r>
            <a:r>
              <a:rPr lang="ja-JP" altLang="en-US" b="0" i="0" dirty="0">
                <a:solidFill>
                  <a:srgbClr val="1F1F1F"/>
                </a:solidFill>
                <a:effectLst/>
                <a:latin typeface="Google Sans Flex"/>
              </a:rPr>
              <a:t>というデータを蓄積し、個人の好みをより深く理解するパーソナライズ機能を強化していきたいと考えています。まだレシピの登録料は少なく、より自由度の高い、生活に寄り添ったレシピ提案を目指していけたらと思います。最後に機械学習の面白さは</a:t>
            </a:r>
            <a:r>
              <a:rPr lang="en-US" altLang="ja-JP" b="0" i="0" dirty="0">
                <a:solidFill>
                  <a:srgbClr val="1F1F1F"/>
                </a:solidFill>
                <a:effectLst/>
                <a:latin typeface="Google Sans Flex"/>
              </a:rPr>
              <a:t>『</a:t>
            </a:r>
            <a:r>
              <a:rPr lang="ja-JP" altLang="en-US" b="0" i="0" dirty="0">
                <a:solidFill>
                  <a:srgbClr val="1F1F1F"/>
                </a:solidFill>
                <a:effectLst/>
                <a:latin typeface="Google Sans Flex"/>
              </a:rPr>
              <a:t>作って終わりではなく、運用しながら育てていけること</a:t>
            </a:r>
            <a:r>
              <a:rPr lang="en-US" altLang="ja-JP" b="0" i="0" dirty="0">
                <a:solidFill>
                  <a:srgbClr val="1F1F1F"/>
                </a:solidFill>
                <a:effectLst/>
                <a:latin typeface="Google Sans Flex"/>
              </a:rPr>
              <a:t>』</a:t>
            </a:r>
            <a:r>
              <a:rPr lang="ja-JP" altLang="en-US" b="0" i="0" dirty="0">
                <a:solidFill>
                  <a:srgbClr val="1F1F1F"/>
                </a:solidFill>
                <a:effectLst/>
                <a:latin typeface="Google Sans Flex"/>
              </a:rPr>
              <a:t>にあります。今回作成した</a:t>
            </a:r>
            <a:r>
              <a:rPr lang="en-US" altLang="ja-JP" b="0" i="0" dirty="0" err="1">
                <a:solidFill>
                  <a:srgbClr val="1F1F1F"/>
                </a:solidFill>
                <a:effectLst/>
                <a:latin typeface="Google Sans Flex"/>
              </a:rPr>
              <a:t>FridgeMate</a:t>
            </a:r>
            <a:r>
              <a:rPr lang="en-US" altLang="ja-JP" b="0" i="0" dirty="0">
                <a:solidFill>
                  <a:srgbClr val="1F1F1F"/>
                </a:solidFill>
                <a:effectLst/>
                <a:latin typeface="Google Sans Flex"/>
              </a:rPr>
              <a:t> AI</a:t>
            </a:r>
            <a:r>
              <a:rPr lang="ja-JP" altLang="en-US" b="0" i="0" dirty="0">
                <a:solidFill>
                  <a:srgbClr val="1F1F1F"/>
                </a:solidFill>
                <a:effectLst/>
                <a:latin typeface="Google Sans Flex"/>
              </a:rPr>
              <a:t>も、日々運用を続けながら育てていければと思います。 </a:t>
            </a:r>
            <a:endParaRPr lang="en-US" altLang="ja-JP" b="0" i="0" dirty="0">
              <a:solidFill>
                <a:srgbClr val="1F1F1F"/>
              </a:solidFill>
              <a:effectLst/>
              <a:latin typeface="Google Sans Flex"/>
            </a:endParaRPr>
          </a:p>
          <a:p>
            <a:pPr algn="l">
              <a:spcAft>
                <a:spcPts val="600"/>
              </a:spcAft>
              <a:buNone/>
            </a:pPr>
            <a:endParaRPr lang="en-US" altLang="ja-JP" b="0" i="0" dirty="0">
              <a:solidFill>
                <a:srgbClr val="1F1F1F"/>
              </a:solidFill>
              <a:effectLst/>
              <a:latin typeface="Google Sans Flex"/>
            </a:endParaRPr>
          </a:p>
          <a:p>
            <a:pPr algn="l">
              <a:spcAft>
                <a:spcPts val="600"/>
              </a:spcAft>
              <a:buNone/>
            </a:pPr>
            <a:endParaRPr lang="en-US" altLang="ja-JP" b="0" i="0" dirty="0">
              <a:solidFill>
                <a:srgbClr val="1F1F1F"/>
              </a:solidFill>
              <a:effectLst/>
              <a:latin typeface="Google Sans Flex"/>
            </a:endParaRPr>
          </a:p>
          <a:p>
            <a:pPr algn="l">
              <a:spcAft>
                <a:spcPts val="600"/>
              </a:spcAft>
              <a:buNone/>
            </a:pPr>
            <a:endParaRPr lang="en-US" altLang="ja-JP" b="0" i="0" dirty="0">
              <a:solidFill>
                <a:srgbClr val="1F1F1F"/>
              </a:solidFill>
              <a:effectLst/>
              <a:latin typeface="Google Sans Flex"/>
            </a:endParaRPr>
          </a:p>
          <a:p>
            <a:pPr algn="l">
              <a:spcAft>
                <a:spcPts val="600"/>
              </a:spcAft>
              <a:buNone/>
            </a:pPr>
            <a:endParaRPr lang="en-US" altLang="ja-JP" b="0" i="0" dirty="0">
              <a:solidFill>
                <a:srgbClr val="1F1F1F"/>
              </a:solidFill>
              <a:effectLst/>
              <a:latin typeface="Google Sans Flex"/>
            </a:endParaRPr>
          </a:p>
          <a:p>
            <a:pPr algn="l">
              <a:spcAft>
                <a:spcPts val="600"/>
              </a:spcAft>
              <a:buNone/>
            </a:pPr>
            <a:r>
              <a:rPr lang="ja-JP" altLang="en-US" b="0" i="0" dirty="0">
                <a:solidFill>
                  <a:srgbClr val="1F1F1F"/>
                </a:solidFill>
                <a:effectLst/>
                <a:latin typeface="Google Sans Flex"/>
              </a:rPr>
              <a:t>最後にまとめです。今回の開発において、特に苦労した点は</a:t>
            </a:r>
            <a:r>
              <a:rPr lang="en-US" altLang="ja-JP" b="0" i="0" dirty="0">
                <a:solidFill>
                  <a:srgbClr val="1F1F1F"/>
                </a:solidFill>
                <a:effectLst/>
                <a:latin typeface="Google Sans Flex"/>
              </a:rPr>
              <a:t>2</a:t>
            </a:r>
            <a:r>
              <a:rPr lang="ja-JP" altLang="en-US" b="0" i="0" dirty="0">
                <a:solidFill>
                  <a:srgbClr val="1F1F1F"/>
                </a:solidFill>
                <a:effectLst/>
                <a:latin typeface="Google Sans Flex"/>
              </a:rPr>
              <a:t>点あります。 １つ目は機械学習で解決すべき高度な部分と、今回紹介した加重平均のようなシンプルなロジックで解決すべき部分の切り分けに悩みました。在庫登録を画像認識で自動化するのか、レシピの登録をスクレイピングで自動化するかなど付加したい機能はたくさんありますが、全てを自動化するとかえって融通が利きにくくなったり制度設計が難しくなり、機能に余白を持たせ、ある程度は自分自身の判断を優先させる方がかえって実用性が向上することに気づきました。２点目は、個人開発では、十分なデータや運用環境を用意できないため、機械学習の精度や機能拡張に限界があります。そのため、実用性と説明可能性を重視した設計が重要になります。</a:t>
            </a:r>
          </a:p>
          <a:p>
            <a:pPr algn="l">
              <a:spcAft>
                <a:spcPts val="600"/>
              </a:spcAft>
              <a:buNone/>
            </a:pPr>
            <a:r>
              <a:rPr lang="ja-JP" altLang="en-US" b="0" i="0" dirty="0">
                <a:solidFill>
                  <a:srgbClr val="1F1F1F"/>
                </a:solidFill>
                <a:effectLst/>
                <a:latin typeface="Google Sans Flex"/>
              </a:rPr>
              <a:t>そして今後はユーザーが実際にそのレシピを</a:t>
            </a:r>
            <a:r>
              <a:rPr lang="en-US" altLang="ja-JP" b="0" i="0" dirty="0">
                <a:solidFill>
                  <a:srgbClr val="1F1F1F"/>
                </a:solidFill>
                <a:effectLst/>
                <a:latin typeface="Google Sans Flex"/>
              </a:rPr>
              <a:t>『</a:t>
            </a:r>
            <a:r>
              <a:rPr lang="ja-JP" altLang="en-US" b="0" i="0" dirty="0">
                <a:solidFill>
                  <a:srgbClr val="1F1F1F"/>
                </a:solidFill>
                <a:effectLst/>
                <a:latin typeface="Google Sans Flex"/>
              </a:rPr>
              <a:t>作ったか</a:t>
            </a:r>
            <a:r>
              <a:rPr lang="en-US" altLang="ja-JP" b="0" i="0" dirty="0">
                <a:solidFill>
                  <a:srgbClr val="1F1F1F"/>
                </a:solidFill>
                <a:effectLst/>
                <a:latin typeface="Google Sans Flex"/>
              </a:rPr>
              <a:t>』『</a:t>
            </a:r>
            <a:r>
              <a:rPr lang="ja-JP" altLang="en-US" b="0" i="0" dirty="0">
                <a:solidFill>
                  <a:srgbClr val="1F1F1F"/>
                </a:solidFill>
                <a:effectLst/>
                <a:latin typeface="Google Sans Flex"/>
              </a:rPr>
              <a:t>どう評価したか</a:t>
            </a:r>
            <a:r>
              <a:rPr lang="en-US" altLang="ja-JP" b="0" i="0" dirty="0">
                <a:solidFill>
                  <a:srgbClr val="1F1F1F"/>
                </a:solidFill>
                <a:effectLst/>
                <a:latin typeface="Google Sans Flex"/>
              </a:rPr>
              <a:t>』</a:t>
            </a:r>
            <a:r>
              <a:rPr lang="ja-JP" altLang="en-US" b="0" i="0" dirty="0">
                <a:solidFill>
                  <a:srgbClr val="1F1F1F"/>
                </a:solidFill>
                <a:effectLst/>
                <a:latin typeface="Google Sans Flex"/>
              </a:rPr>
              <a:t>というデータを蓄積し、個人の好みをより深く理解するパーソナライズ機能を強化していきたいと考えています。また 冷蔵庫にある</a:t>
            </a:r>
            <a:r>
              <a:rPr lang="en-US" altLang="ja-JP" b="0" i="0" dirty="0">
                <a:solidFill>
                  <a:srgbClr val="1F1F1F"/>
                </a:solidFill>
                <a:effectLst/>
                <a:latin typeface="Google Sans Flex"/>
              </a:rPr>
              <a:t>『</a:t>
            </a:r>
            <a:r>
              <a:rPr lang="ja-JP" altLang="en-US" b="0" i="0" dirty="0">
                <a:solidFill>
                  <a:srgbClr val="1F1F1F"/>
                </a:solidFill>
                <a:effectLst/>
                <a:latin typeface="Google Sans Flex"/>
              </a:rPr>
              <a:t>お好みの野菜</a:t>
            </a:r>
            <a:r>
              <a:rPr lang="en-US" altLang="ja-JP" b="0" i="0" dirty="0">
                <a:solidFill>
                  <a:srgbClr val="1F1F1F"/>
                </a:solidFill>
                <a:effectLst/>
                <a:latin typeface="Google Sans Flex"/>
              </a:rPr>
              <a:t>』</a:t>
            </a:r>
            <a:r>
              <a:rPr lang="ja-JP" altLang="en-US" b="0" i="0" dirty="0">
                <a:solidFill>
                  <a:srgbClr val="1F1F1F"/>
                </a:solidFill>
                <a:effectLst/>
                <a:latin typeface="Google Sans Flex"/>
              </a:rPr>
              <a:t>などをワイルドカードとして扱えるよう改良し、より自由度の高い、生活に寄り添ったレシピ提案を目指していけたらと思います。最後に機械学習の面白さは</a:t>
            </a:r>
            <a:r>
              <a:rPr lang="en-US" altLang="ja-JP" b="0" i="0" dirty="0">
                <a:solidFill>
                  <a:srgbClr val="1F1F1F"/>
                </a:solidFill>
                <a:effectLst/>
                <a:latin typeface="Google Sans Flex"/>
              </a:rPr>
              <a:t>『</a:t>
            </a:r>
            <a:r>
              <a:rPr lang="ja-JP" altLang="en-US" b="0" i="0" dirty="0">
                <a:solidFill>
                  <a:srgbClr val="1F1F1F"/>
                </a:solidFill>
                <a:effectLst/>
                <a:latin typeface="Google Sans Flex"/>
              </a:rPr>
              <a:t>作って終わりではなく、運用しながら育てていけること</a:t>
            </a:r>
            <a:r>
              <a:rPr lang="en-US" altLang="ja-JP" b="0" i="0" dirty="0">
                <a:solidFill>
                  <a:srgbClr val="1F1F1F"/>
                </a:solidFill>
                <a:effectLst/>
                <a:latin typeface="Google Sans Flex"/>
              </a:rPr>
              <a:t>』</a:t>
            </a:r>
            <a:r>
              <a:rPr lang="ja-JP" altLang="en-US" b="0" i="0" dirty="0">
                <a:solidFill>
                  <a:srgbClr val="1F1F1F"/>
                </a:solidFill>
                <a:effectLst/>
                <a:latin typeface="Google Sans Flex"/>
              </a:rPr>
              <a:t>にあります。今回作成した</a:t>
            </a:r>
            <a:r>
              <a:rPr lang="en-US" altLang="ja-JP" b="0" i="0" dirty="0" err="1">
                <a:solidFill>
                  <a:srgbClr val="1F1F1F"/>
                </a:solidFill>
                <a:effectLst/>
                <a:latin typeface="Google Sans Flex"/>
              </a:rPr>
              <a:t>FridgeMate</a:t>
            </a:r>
            <a:r>
              <a:rPr lang="en-US" altLang="ja-JP" b="0" i="0" dirty="0">
                <a:solidFill>
                  <a:srgbClr val="1F1F1F"/>
                </a:solidFill>
                <a:effectLst/>
                <a:latin typeface="Google Sans Flex"/>
              </a:rPr>
              <a:t> AI</a:t>
            </a:r>
            <a:r>
              <a:rPr lang="ja-JP" altLang="en-US" b="0" i="0" dirty="0">
                <a:solidFill>
                  <a:srgbClr val="1F1F1F"/>
                </a:solidFill>
                <a:effectLst/>
                <a:latin typeface="Google Sans Flex"/>
              </a:rPr>
              <a:t>も、日々運用を続けながら育てていければと思います。 </a:t>
            </a:r>
          </a:p>
          <a:p>
            <a:pPr algn="l">
              <a:spcAft>
                <a:spcPts val="600"/>
              </a:spcAft>
              <a:buNone/>
            </a:pPr>
            <a:endParaRPr lang="ja-JP" altLang="en-US" b="0" i="0">
              <a:solidFill>
                <a:srgbClr val="1F1F1F"/>
              </a:solidFill>
              <a:effectLst/>
              <a:latin typeface="Google Sans Flex"/>
            </a:endParaRPr>
          </a:p>
          <a:p>
            <a:pPr algn="l">
              <a:spcAft>
                <a:spcPts val="600"/>
              </a:spcAft>
              <a:buNone/>
            </a:pPr>
            <a:endParaRPr lang="ja-JP" altLang="en-US" b="0" i="0" dirty="0">
              <a:solidFill>
                <a:srgbClr val="1F1F1F"/>
              </a:solidFill>
              <a:effectLst/>
              <a:latin typeface="Google Sans Flex"/>
            </a:endParaRPr>
          </a:p>
          <a:p>
            <a:endParaRPr kumimoji="1" lang="ja-JP" altLang="en-US" dirty="0"/>
          </a:p>
        </p:txBody>
      </p:sp>
      <p:sp>
        <p:nvSpPr>
          <p:cNvPr id="4" name="スライド番号プレースホルダー 3">
            <a:extLst>
              <a:ext uri="{FF2B5EF4-FFF2-40B4-BE49-F238E27FC236}">
                <a16:creationId xmlns:a16="http://schemas.microsoft.com/office/drawing/2014/main" id="{1E430C1C-CCCF-6156-9AC9-6B14FFD090E5}"/>
              </a:ext>
            </a:extLst>
          </p:cNvPr>
          <p:cNvSpPr>
            <a:spLocks noGrp="1"/>
          </p:cNvSpPr>
          <p:nvPr>
            <p:ph type="sldNum" sz="quarter" idx="5"/>
          </p:nvPr>
        </p:nvSpPr>
        <p:spPr/>
        <p:txBody>
          <a:bodyPr/>
          <a:lstStyle/>
          <a:p>
            <a:fld id="{A52B8077-04DB-4A51-893B-64E45C1D391E}" type="slidenum">
              <a:rPr kumimoji="1" lang="ja-JP" altLang="en-US" smtClean="0"/>
              <a:t>22</a:t>
            </a:fld>
            <a:endParaRPr kumimoji="1" lang="ja-JP" altLang="en-US"/>
          </a:p>
        </p:txBody>
      </p:sp>
    </p:spTree>
    <p:extLst>
      <p:ext uri="{BB962C8B-B14F-4D97-AF65-F5344CB8AC3E}">
        <p14:creationId xmlns:p14="http://schemas.microsoft.com/office/powerpoint/2010/main" val="3483010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45C1E7-4069-648F-E7F1-57A2C021C8EE}"/>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F12EA5F-7314-F7C2-BE49-575BAE75850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33FCA787-CDDE-E192-8C87-D2B778384813}"/>
              </a:ext>
            </a:extLst>
          </p:cNvPr>
          <p:cNvSpPr>
            <a:spLocks noGrp="1"/>
          </p:cNvSpPr>
          <p:nvPr>
            <p:ph type="body" idx="1"/>
          </p:nvPr>
        </p:nvSpPr>
        <p:spPr/>
        <p:txBody>
          <a:bodyPr/>
          <a:lstStyle/>
          <a:p>
            <a:r>
              <a:rPr kumimoji="1" lang="ja-JP" altLang="en-US" dirty="0"/>
              <a:t>では機械学習領域に関して説明します。</a:t>
            </a:r>
            <a:endParaRPr kumimoji="1" lang="en-US" altLang="ja-JP" dirty="0"/>
          </a:p>
          <a:p>
            <a:endParaRPr kumimoji="1" lang="ja-JP" altLang="en-US" dirty="0"/>
          </a:p>
        </p:txBody>
      </p:sp>
      <p:sp>
        <p:nvSpPr>
          <p:cNvPr id="4" name="スライド番号プレースホルダー 3">
            <a:extLst>
              <a:ext uri="{FF2B5EF4-FFF2-40B4-BE49-F238E27FC236}">
                <a16:creationId xmlns:a16="http://schemas.microsoft.com/office/drawing/2014/main" id="{F09CAC48-BCC2-C022-C85A-BD5FDB0485D9}"/>
              </a:ext>
            </a:extLst>
          </p:cNvPr>
          <p:cNvSpPr>
            <a:spLocks noGrp="1"/>
          </p:cNvSpPr>
          <p:nvPr>
            <p:ph type="sldNum" sz="quarter" idx="5"/>
          </p:nvPr>
        </p:nvSpPr>
        <p:spPr/>
        <p:txBody>
          <a:bodyPr/>
          <a:lstStyle/>
          <a:p>
            <a:fld id="{A52B8077-04DB-4A51-893B-64E45C1D391E}" type="slidenum">
              <a:rPr kumimoji="1" lang="ja-JP" altLang="en-US" smtClean="0"/>
              <a:t>24</a:t>
            </a:fld>
            <a:endParaRPr kumimoji="1" lang="ja-JP" altLang="en-US"/>
          </a:p>
        </p:txBody>
      </p:sp>
    </p:spTree>
    <p:extLst>
      <p:ext uri="{BB962C8B-B14F-4D97-AF65-F5344CB8AC3E}">
        <p14:creationId xmlns:p14="http://schemas.microsoft.com/office/powerpoint/2010/main" val="19576108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C323F-87AB-9EC5-74EB-927D89796B1A}"/>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C4855E35-6F33-3075-60CE-6DD3FD7B75E9}"/>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04C4CE1B-8504-8E4C-BB8F-60BF76AA6AC4}"/>
              </a:ext>
            </a:extLst>
          </p:cNvPr>
          <p:cNvSpPr>
            <a:spLocks noGrp="1"/>
          </p:cNvSpPr>
          <p:nvPr>
            <p:ph type="body" idx="1"/>
          </p:nvPr>
        </p:nvSpPr>
        <p:spPr/>
        <p:txBody>
          <a:bodyPr/>
          <a:lstStyle/>
          <a:p>
            <a:pPr>
              <a:buNone/>
            </a:pPr>
            <a:r>
              <a:rPr lang="en-US" altLang="ja-JP" dirty="0">
                <a:effectLst/>
              </a:rPr>
              <a:t>1. </a:t>
            </a:r>
            <a:r>
              <a:rPr lang="ja-JP" altLang="en-US" dirty="0">
                <a:effectLst/>
              </a:rPr>
              <a:t>堅牢な</a:t>
            </a:r>
            <a:r>
              <a:rPr lang="en-US" altLang="ja-JP" dirty="0">
                <a:effectLst/>
              </a:rPr>
              <a:t>ID</a:t>
            </a:r>
            <a:r>
              <a:rPr lang="ja-JP" altLang="en-US" dirty="0">
                <a:effectLst/>
              </a:rPr>
              <a:t>クリーニング</a:t>
            </a:r>
          </a:p>
          <a:p>
            <a:pPr>
              <a:buNone/>
            </a:pPr>
            <a:r>
              <a:rPr lang="en-US" altLang="ja-JP" dirty="0" err="1">
                <a:solidFill>
                  <a:srgbClr val="282A2C"/>
                </a:solidFill>
                <a:effectLst/>
                <a:latin typeface="Courier New" panose="02070309020205020404" pitchFamily="49" charset="0"/>
              </a:rPr>
              <a:t>Recipe_ID</a:t>
            </a:r>
            <a:r>
              <a:rPr lang="ja-JP" altLang="en-US" dirty="0">
                <a:effectLst/>
              </a:rPr>
              <a:t> の処理において、単に数値変換するのではなく、二段階のチェックを行っている点が特徴的です。</a:t>
            </a:r>
          </a:p>
          <a:p>
            <a:pPr>
              <a:buNone/>
            </a:pPr>
            <a:r>
              <a:rPr lang="en-US" altLang="ja-JP" dirty="0">
                <a:effectLst/>
              </a:rPr>
              <a:t>• </a:t>
            </a:r>
            <a:r>
              <a:rPr lang="ja-JP" altLang="en-US" b="1" dirty="0">
                <a:effectLst/>
              </a:rPr>
              <a:t>型チェックとフィルタリング</a:t>
            </a:r>
            <a:r>
              <a:rPr lang="en-US" altLang="ja-JP" dirty="0">
                <a:effectLst/>
              </a:rPr>
              <a:t>: </a:t>
            </a:r>
            <a:r>
              <a:rPr lang="ja-JP" altLang="en-US" dirty="0">
                <a:effectLst/>
              </a:rPr>
              <a:t>まず </a:t>
            </a:r>
            <a:r>
              <a:rPr lang="en-US" altLang="ja-JP" dirty="0" err="1">
                <a:solidFill>
                  <a:srgbClr val="282A2C"/>
                </a:solidFill>
                <a:effectLst/>
                <a:latin typeface="Courier New" panose="02070309020205020404" pitchFamily="49" charset="0"/>
              </a:rPr>
              <a:t>astype</a:t>
            </a:r>
            <a:r>
              <a:rPr lang="en-US" altLang="ja-JP" dirty="0">
                <a:solidFill>
                  <a:srgbClr val="282A2C"/>
                </a:solidFill>
                <a:effectLst/>
                <a:latin typeface="Courier New" panose="02070309020205020404" pitchFamily="49" charset="0"/>
              </a:rPr>
              <a:t>(str).</a:t>
            </a:r>
            <a:r>
              <a:rPr lang="en-US" altLang="ja-JP" dirty="0" err="1">
                <a:solidFill>
                  <a:srgbClr val="282A2C"/>
                </a:solidFill>
                <a:effectLst/>
                <a:latin typeface="Courier New" panose="02070309020205020404" pitchFamily="49" charset="0"/>
              </a:rPr>
              <a:t>str.isdigit</a:t>
            </a:r>
            <a:r>
              <a:rPr lang="en-US" altLang="ja-JP" dirty="0">
                <a:solidFill>
                  <a:srgbClr val="282A2C"/>
                </a:solidFill>
                <a:effectLst/>
                <a:latin typeface="Courier New" panose="02070309020205020404" pitchFamily="49" charset="0"/>
              </a:rPr>
              <a:t>()</a:t>
            </a:r>
            <a:r>
              <a:rPr lang="ja-JP" altLang="en-US" dirty="0">
                <a:effectLst/>
              </a:rPr>
              <a:t> を用いて、</a:t>
            </a:r>
            <a:r>
              <a:rPr lang="en-US" altLang="ja-JP" dirty="0">
                <a:effectLst/>
              </a:rPr>
              <a:t>ID</a:t>
            </a:r>
            <a:r>
              <a:rPr lang="ja-JP" altLang="en-US" dirty="0">
                <a:effectLst/>
              </a:rPr>
              <a:t>が数字として解釈できる行のみを抽出しています</a:t>
            </a:r>
            <a:r>
              <a:rPr lang="en-US" altLang="ja-JP" dirty="0">
                <a:effectLst/>
              </a:rPr>
              <a:t>,</a:t>
            </a:r>
            <a:r>
              <a:rPr lang="ja-JP" altLang="en-US" dirty="0">
                <a:effectLst/>
              </a:rPr>
              <a:t>。これにより、</a:t>
            </a:r>
            <a:r>
              <a:rPr lang="en-US" altLang="ja-JP" dirty="0">
                <a:effectLst/>
              </a:rPr>
              <a:t>Excel</a:t>
            </a:r>
            <a:r>
              <a:rPr lang="ja-JP" altLang="en-US" dirty="0">
                <a:effectLst/>
              </a:rPr>
              <a:t>ファイルに混入しがちなヘッダー行や不要な文字列を含む行を事前に排除しています。</a:t>
            </a:r>
          </a:p>
          <a:p>
            <a:pPr>
              <a:buNone/>
            </a:pPr>
            <a:r>
              <a:rPr lang="en-US" altLang="ja-JP" dirty="0">
                <a:effectLst/>
              </a:rPr>
              <a:t>• </a:t>
            </a:r>
            <a:r>
              <a:rPr lang="ja-JP" altLang="en-US" b="1" dirty="0">
                <a:effectLst/>
              </a:rPr>
              <a:t>強制変換と欠損値削除</a:t>
            </a:r>
            <a:r>
              <a:rPr lang="en-US" altLang="ja-JP" dirty="0">
                <a:effectLst/>
              </a:rPr>
              <a:t>: </a:t>
            </a:r>
            <a:r>
              <a:rPr lang="en-US" altLang="ja-JP" dirty="0" err="1">
                <a:solidFill>
                  <a:srgbClr val="282A2C"/>
                </a:solidFill>
                <a:effectLst/>
                <a:latin typeface="Courier New" panose="02070309020205020404" pitchFamily="49" charset="0"/>
              </a:rPr>
              <a:t>pd.to_numeric</a:t>
            </a:r>
            <a:r>
              <a:rPr lang="ja-JP" altLang="en-US" dirty="0">
                <a:effectLst/>
              </a:rPr>
              <a:t> の引数に </a:t>
            </a:r>
            <a:r>
              <a:rPr lang="en-US" altLang="ja-JP" dirty="0">
                <a:solidFill>
                  <a:srgbClr val="282A2C"/>
                </a:solidFill>
                <a:effectLst/>
                <a:latin typeface="Courier New" panose="02070309020205020404" pitchFamily="49" charset="0"/>
              </a:rPr>
              <a:t>errors='coerce'</a:t>
            </a:r>
            <a:r>
              <a:rPr lang="ja-JP" altLang="en-US" dirty="0">
                <a:effectLst/>
              </a:rPr>
              <a:t> を指定することで、変換できない値を </a:t>
            </a:r>
            <a:r>
              <a:rPr lang="en-US" altLang="ja-JP" dirty="0" err="1">
                <a:solidFill>
                  <a:srgbClr val="282A2C"/>
                </a:solidFill>
                <a:effectLst/>
                <a:latin typeface="Courier New" panose="02070309020205020404" pitchFamily="49" charset="0"/>
              </a:rPr>
              <a:t>NaN</a:t>
            </a:r>
            <a:r>
              <a:rPr lang="ja-JP" altLang="en-US" dirty="0">
                <a:effectLst/>
              </a:rPr>
              <a:t> に置き換え、その直後に </a:t>
            </a:r>
            <a:r>
              <a:rPr lang="en-US" altLang="ja-JP" dirty="0" err="1">
                <a:solidFill>
                  <a:srgbClr val="282A2C"/>
                </a:solidFill>
                <a:effectLst/>
                <a:latin typeface="Courier New" panose="02070309020205020404" pitchFamily="49" charset="0"/>
              </a:rPr>
              <a:t>dropna</a:t>
            </a:r>
            <a:r>
              <a:rPr lang="en-US" altLang="ja-JP" dirty="0">
                <a:solidFill>
                  <a:srgbClr val="282A2C"/>
                </a:solidFill>
                <a:effectLst/>
                <a:latin typeface="Courier New" panose="02070309020205020404" pitchFamily="49" charset="0"/>
              </a:rPr>
              <a:t>(subset=['</a:t>
            </a:r>
            <a:r>
              <a:rPr lang="en-US" altLang="ja-JP" dirty="0" err="1">
                <a:solidFill>
                  <a:srgbClr val="282A2C"/>
                </a:solidFill>
                <a:effectLst/>
                <a:latin typeface="Courier New" panose="02070309020205020404" pitchFamily="49" charset="0"/>
              </a:rPr>
              <a:t>Recipe_ID</a:t>
            </a:r>
            <a:r>
              <a:rPr lang="en-US" altLang="ja-JP" dirty="0">
                <a:solidFill>
                  <a:srgbClr val="282A2C"/>
                </a:solidFill>
                <a:effectLst/>
                <a:latin typeface="Courier New" panose="02070309020205020404" pitchFamily="49" charset="0"/>
              </a:rPr>
              <a:t>'])</a:t>
            </a:r>
            <a:r>
              <a:rPr lang="ja-JP" altLang="en-US" dirty="0">
                <a:effectLst/>
              </a:rPr>
              <a:t> でそれらを一括削除しています</a:t>
            </a:r>
            <a:r>
              <a:rPr lang="en-US" altLang="ja-JP" dirty="0">
                <a:effectLst/>
              </a:rPr>
              <a:t>,</a:t>
            </a:r>
            <a:r>
              <a:rPr lang="ja-JP" altLang="en-US" dirty="0">
                <a:effectLst/>
              </a:rPr>
              <a:t>。</a:t>
            </a:r>
          </a:p>
          <a:p>
            <a:pPr>
              <a:buNone/>
            </a:pPr>
            <a:r>
              <a:rPr lang="en-US" altLang="ja-JP" dirty="0">
                <a:effectLst/>
              </a:rPr>
              <a:t>2. </a:t>
            </a:r>
            <a:r>
              <a:rPr lang="ja-JP" altLang="en-US" dirty="0">
                <a:effectLst/>
              </a:rPr>
              <a:t>文字列の正規化（</a:t>
            </a:r>
            <a:r>
              <a:rPr lang="en-US" altLang="ja-JP" dirty="0">
                <a:effectLst/>
              </a:rPr>
              <a:t>Normalization</a:t>
            </a:r>
            <a:r>
              <a:rPr lang="ja-JP" altLang="en-US" dirty="0">
                <a:effectLst/>
              </a:rPr>
              <a:t>）</a:t>
            </a:r>
          </a:p>
          <a:p>
            <a:pPr>
              <a:buNone/>
            </a:pPr>
            <a:r>
              <a:rPr lang="ja-JP" altLang="en-US" dirty="0">
                <a:effectLst/>
              </a:rPr>
              <a:t>材料名を用いたマッチングの精度を上げるために、徹底した正規化が行われています。</a:t>
            </a:r>
          </a:p>
          <a:p>
            <a:pPr>
              <a:buNone/>
            </a:pPr>
            <a:r>
              <a:rPr lang="en-US" altLang="ja-JP" dirty="0">
                <a:effectLst/>
              </a:rPr>
              <a:t>• </a:t>
            </a:r>
            <a:r>
              <a:rPr lang="ja-JP" altLang="en-US" b="1" dirty="0">
                <a:effectLst/>
              </a:rPr>
              <a:t>空白除去と小文字化</a:t>
            </a:r>
            <a:r>
              <a:rPr lang="en-US" altLang="ja-JP" dirty="0">
                <a:effectLst/>
              </a:rPr>
              <a:t>: </a:t>
            </a:r>
            <a:r>
              <a:rPr lang="ja-JP" altLang="en-US" dirty="0">
                <a:effectLst/>
              </a:rPr>
              <a:t>材料名に対し、</a:t>
            </a:r>
            <a:r>
              <a:rPr lang="en-US" altLang="ja-JP" dirty="0" err="1">
                <a:solidFill>
                  <a:srgbClr val="282A2C"/>
                </a:solidFill>
                <a:effectLst/>
                <a:latin typeface="Courier New" panose="02070309020205020404" pitchFamily="49" charset="0"/>
              </a:rPr>
              <a:t>str.strip</a:t>
            </a:r>
            <a:r>
              <a:rPr lang="en-US" altLang="ja-JP" dirty="0">
                <a:solidFill>
                  <a:srgbClr val="282A2C"/>
                </a:solidFill>
                <a:effectLst/>
                <a:latin typeface="Courier New" panose="02070309020205020404" pitchFamily="49" charset="0"/>
              </a:rPr>
              <a:t>()</a:t>
            </a:r>
            <a:r>
              <a:rPr lang="ja-JP" altLang="en-US" dirty="0">
                <a:effectLst/>
              </a:rPr>
              <a:t> で前後にある不要な空白を取り除き、</a:t>
            </a:r>
            <a:r>
              <a:rPr lang="en-US" altLang="ja-JP" dirty="0" err="1">
                <a:solidFill>
                  <a:srgbClr val="282A2C"/>
                </a:solidFill>
                <a:effectLst/>
                <a:latin typeface="Courier New" panose="02070309020205020404" pitchFamily="49" charset="0"/>
              </a:rPr>
              <a:t>str.lower</a:t>
            </a:r>
            <a:r>
              <a:rPr lang="en-US" altLang="ja-JP" dirty="0">
                <a:solidFill>
                  <a:srgbClr val="282A2C"/>
                </a:solidFill>
                <a:effectLst/>
                <a:latin typeface="Courier New" panose="02070309020205020404" pitchFamily="49" charset="0"/>
              </a:rPr>
              <a:t>()</a:t>
            </a:r>
            <a:r>
              <a:rPr lang="ja-JP" altLang="en-US" dirty="0">
                <a:effectLst/>
              </a:rPr>
              <a:t> で小文字に変換しています</a:t>
            </a:r>
            <a:r>
              <a:rPr lang="en-US" altLang="ja-JP" dirty="0">
                <a:effectLst/>
              </a:rPr>
              <a:t>,</a:t>
            </a:r>
            <a:r>
              <a:rPr lang="ja-JP" altLang="en-US" dirty="0">
                <a:effectLst/>
              </a:rPr>
              <a:t>。</a:t>
            </a:r>
          </a:p>
          <a:p>
            <a:pPr>
              <a:buNone/>
            </a:pPr>
            <a:r>
              <a:rPr lang="en-US" altLang="ja-JP" dirty="0">
                <a:effectLst/>
              </a:rPr>
              <a:t>• </a:t>
            </a:r>
            <a:r>
              <a:rPr lang="ja-JP" altLang="en-US" b="1" dirty="0">
                <a:effectLst/>
              </a:rPr>
              <a:t>共通化された正規化メソッド</a:t>
            </a:r>
            <a:r>
              <a:rPr lang="en-US" altLang="ja-JP" dirty="0">
                <a:effectLst/>
              </a:rPr>
              <a:t>: </a:t>
            </a:r>
            <a:r>
              <a:rPr lang="en-US" altLang="ja-JP" dirty="0" err="1">
                <a:solidFill>
                  <a:srgbClr val="282A2C"/>
                </a:solidFill>
                <a:effectLst/>
                <a:latin typeface="Courier New" panose="02070309020205020404" pitchFamily="49" charset="0"/>
              </a:rPr>
              <a:t>normalize_ingredient_name</a:t>
            </a:r>
            <a:r>
              <a:rPr lang="ja-JP" altLang="en-US" dirty="0">
                <a:effectLst/>
              </a:rPr>
              <a:t> という独立したメソッドを定義し、レシピデータとユーザーの在庫データの両方で同じ正規化ルール（</a:t>
            </a:r>
            <a:r>
              <a:rPr lang="en-US" altLang="ja-JP" dirty="0">
                <a:solidFill>
                  <a:srgbClr val="282A2C"/>
                </a:solidFill>
                <a:effectLst/>
                <a:latin typeface="Courier New" panose="02070309020205020404" pitchFamily="49" charset="0"/>
              </a:rPr>
              <a:t>strip()</a:t>
            </a:r>
            <a:r>
              <a:rPr lang="ja-JP" altLang="en-US" dirty="0">
                <a:effectLst/>
              </a:rPr>
              <a:t> と </a:t>
            </a:r>
            <a:r>
              <a:rPr lang="en-US" altLang="ja-JP" dirty="0">
                <a:solidFill>
                  <a:srgbClr val="282A2C"/>
                </a:solidFill>
                <a:effectLst/>
                <a:latin typeface="Courier New" panose="02070309020205020404" pitchFamily="49" charset="0"/>
              </a:rPr>
              <a:t>lower()</a:t>
            </a:r>
            <a:r>
              <a:rPr lang="ja-JP" altLang="en-US" dirty="0">
                <a:effectLst/>
              </a:rPr>
              <a:t>）が適用されるように設計されています</a:t>
            </a:r>
            <a:r>
              <a:rPr lang="en-US" altLang="ja-JP" dirty="0">
                <a:effectLst/>
              </a:rPr>
              <a:t>,,</a:t>
            </a:r>
            <a:r>
              <a:rPr lang="ja-JP" altLang="en-US" dirty="0">
                <a:effectLst/>
              </a:rPr>
              <a:t>。</a:t>
            </a:r>
          </a:p>
          <a:p>
            <a:pPr>
              <a:buNone/>
            </a:pPr>
            <a:r>
              <a:rPr lang="en-US" altLang="ja-JP" dirty="0">
                <a:effectLst/>
              </a:rPr>
              <a:t>3. </a:t>
            </a:r>
            <a:r>
              <a:rPr lang="ja-JP" altLang="en-US" dirty="0">
                <a:effectLst/>
              </a:rPr>
              <a:t>日付と在庫データの型整合</a:t>
            </a:r>
          </a:p>
          <a:p>
            <a:pPr>
              <a:buNone/>
            </a:pPr>
            <a:r>
              <a:rPr lang="ja-JP" altLang="en-US" dirty="0">
                <a:effectLst/>
              </a:rPr>
              <a:t>在庫データ（</a:t>
            </a:r>
            <a:r>
              <a:rPr lang="en-US" altLang="ja-JP" dirty="0" err="1">
                <a:solidFill>
                  <a:srgbClr val="282A2C"/>
                </a:solidFill>
                <a:effectLst/>
                <a:latin typeface="Courier New" panose="02070309020205020404" pitchFamily="49" charset="0"/>
              </a:rPr>
              <a:t>inventory_items</a:t>
            </a:r>
            <a:r>
              <a:rPr lang="ja-JP" altLang="en-US" dirty="0">
                <a:effectLst/>
              </a:rPr>
              <a:t>）を処理する際、計算ミスを防ぐための型変換が慎重に行われています。</a:t>
            </a:r>
          </a:p>
          <a:p>
            <a:pPr>
              <a:buNone/>
            </a:pPr>
            <a:r>
              <a:rPr lang="en-US" altLang="ja-JP" dirty="0">
                <a:effectLst/>
              </a:rPr>
              <a:t>• </a:t>
            </a:r>
            <a:r>
              <a:rPr lang="ja-JP" altLang="en-US" b="1" dirty="0">
                <a:effectLst/>
              </a:rPr>
              <a:t>日付の変換</a:t>
            </a:r>
            <a:r>
              <a:rPr lang="en-US" altLang="ja-JP" dirty="0">
                <a:effectLst/>
              </a:rPr>
              <a:t>: </a:t>
            </a:r>
            <a:r>
              <a:rPr lang="en-US" altLang="ja-JP" dirty="0" err="1">
                <a:solidFill>
                  <a:srgbClr val="282A2C"/>
                </a:solidFill>
                <a:effectLst/>
                <a:latin typeface="Courier New" panose="02070309020205020404" pitchFamily="49" charset="0"/>
              </a:rPr>
              <a:t>datetime.strptime</a:t>
            </a:r>
            <a:r>
              <a:rPr lang="en-US" altLang="ja-JP" dirty="0">
                <a:solidFill>
                  <a:srgbClr val="282A2C"/>
                </a:solidFill>
                <a:effectLst/>
                <a:latin typeface="Courier New" panose="02070309020205020404" pitchFamily="49" charset="0"/>
              </a:rPr>
              <a:t>(</a:t>
            </a:r>
            <a:r>
              <a:rPr lang="en-US" altLang="ja-JP" dirty="0" err="1">
                <a:solidFill>
                  <a:srgbClr val="282A2C"/>
                </a:solidFill>
                <a:effectLst/>
                <a:latin typeface="Courier New" panose="02070309020205020404" pitchFamily="49" charset="0"/>
              </a:rPr>
              <a:t>expiry_date_str</a:t>
            </a:r>
            <a:r>
              <a:rPr lang="en-US" altLang="ja-JP" dirty="0">
                <a:solidFill>
                  <a:srgbClr val="282A2C"/>
                </a:solidFill>
                <a:effectLst/>
                <a:latin typeface="Courier New" panose="02070309020205020404" pitchFamily="49" charset="0"/>
              </a:rPr>
              <a:t>, '%Y-%m-%d').date()</a:t>
            </a:r>
            <a:r>
              <a:rPr lang="ja-JP" altLang="en-US" dirty="0">
                <a:effectLst/>
              </a:rPr>
              <a:t> を使用して、文字列形式の期限日を</a:t>
            </a:r>
            <a:r>
              <a:rPr lang="en-US" altLang="ja-JP" dirty="0">
                <a:effectLst/>
              </a:rPr>
              <a:t>Python</a:t>
            </a:r>
            <a:r>
              <a:rPr lang="ja-JP" altLang="en-US" dirty="0">
                <a:effectLst/>
              </a:rPr>
              <a:t>の </a:t>
            </a:r>
            <a:r>
              <a:rPr lang="en-US" altLang="ja-JP" dirty="0">
                <a:solidFill>
                  <a:srgbClr val="282A2C"/>
                </a:solidFill>
                <a:effectLst/>
                <a:latin typeface="Courier New" panose="02070309020205020404" pitchFamily="49" charset="0"/>
              </a:rPr>
              <a:t>date</a:t>
            </a:r>
            <a:r>
              <a:rPr lang="ja-JP" altLang="en-US" dirty="0">
                <a:effectLst/>
              </a:rPr>
              <a:t> オブジェクトに変換し、現在の日付（</a:t>
            </a:r>
            <a:r>
              <a:rPr lang="en-US" altLang="ja-JP" dirty="0" err="1">
                <a:solidFill>
                  <a:srgbClr val="282A2C"/>
                </a:solidFill>
                <a:effectLst/>
                <a:latin typeface="Courier New" panose="02070309020205020404" pitchFamily="49" charset="0"/>
              </a:rPr>
              <a:t>date.today</a:t>
            </a:r>
            <a:r>
              <a:rPr lang="en-US" altLang="ja-JP" dirty="0">
                <a:solidFill>
                  <a:srgbClr val="282A2C"/>
                </a:solidFill>
                <a:effectLst/>
                <a:latin typeface="Courier New" panose="02070309020205020404" pitchFamily="49" charset="0"/>
              </a:rPr>
              <a:t>()</a:t>
            </a:r>
            <a:r>
              <a:rPr lang="ja-JP" altLang="en-US" dirty="0">
                <a:effectLst/>
              </a:rPr>
              <a:t>）との差分を日数として正確に計算できるようにしています。</a:t>
            </a:r>
          </a:p>
          <a:p>
            <a:pPr>
              <a:buNone/>
            </a:pPr>
            <a:r>
              <a:rPr lang="en-US" altLang="ja-JP" dirty="0">
                <a:effectLst/>
              </a:rPr>
              <a:t>• </a:t>
            </a:r>
            <a:r>
              <a:rPr lang="ja-JP" altLang="en-US" b="1" dirty="0">
                <a:effectLst/>
              </a:rPr>
              <a:t>数量の数値化</a:t>
            </a:r>
            <a:r>
              <a:rPr lang="en-US" altLang="ja-JP" dirty="0">
                <a:effectLst/>
              </a:rPr>
              <a:t>: </a:t>
            </a:r>
            <a:r>
              <a:rPr lang="ja-JP" altLang="en-US" dirty="0">
                <a:effectLst/>
              </a:rPr>
              <a:t>消費シミュレーション時などに、数量を </a:t>
            </a:r>
            <a:r>
              <a:rPr lang="en-US" altLang="ja-JP" dirty="0">
                <a:solidFill>
                  <a:srgbClr val="282A2C"/>
                </a:solidFill>
                <a:effectLst/>
                <a:latin typeface="Courier New" panose="02070309020205020404" pitchFamily="49" charset="0"/>
              </a:rPr>
              <a:t>float(item['quantity'])</a:t>
            </a:r>
            <a:r>
              <a:rPr lang="ja-JP" altLang="en-US" dirty="0">
                <a:effectLst/>
              </a:rPr>
              <a:t> で数値化し、エラーが発生した場合は </a:t>
            </a:r>
            <a:r>
              <a:rPr lang="en-US" altLang="ja-JP" dirty="0">
                <a:solidFill>
                  <a:srgbClr val="282A2C"/>
                </a:solidFill>
                <a:effectLst/>
                <a:latin typeface="Courier New" panose="02070309020205020404" pitchFamily="49" charset="0"/>
              </a:rPr>
              <a:t>try-except</a:t>
            </a:r>
            <a:r>
              <a:rPr lang="ja-JP" altLang="en-US" dirty="0">
                <a:effectLst/>
              </a:rPr>
              <a:t> 構文で適切にスキップする処理が組み込まれています。</a:t>
            </a:r>
          </a:p>
          <a:p>
            <a:pPr>
              <a:buNone/>
            </a:pPr>
            <a:r>
              <a:rPr lang="ja-JP" altLang="en-US" dirty="0">
                <a:effectLst/>
              </a:rPr>
              <a:t>これらの処理により、</a:t>
            </a:r>
            <a:r>
              <a:rPr lang="ja-JP" altLang="en-US" b="1" dirty="0">
                <a:effectLst/>
              </a:rPr>
              <a:t>「表記揺れのある外部データ（</a:t>
            </a:r>
            <a:r>
              <a:rPr lang="en-US" altLang="ja-JP" b="1" dirty="0">
                <a:effectLst/>
              </a:rPr>
              <a:t>Excel</a:t>
            </a:r>
            <a:r>
              <a:rPr lang="ja-JP" altLang="en-US" b="1" dirty="0">
                <a:effectLst/>
              </a:rPr>
              <a:t>やユーザー入力）」を、機械学習モデルが正確に計算できる「クリーンな数値・テキスト」へと変換</a:t>
            </a:r>
            <a:r>
              <a:rPr lang="ja-JP" altLang="en-US" dirty="0">
                <a:effectLst/>
              </a:rPr>
              <a:t>しています。</a:t>
            </a:r>
          </a:p>
          <a:p>
            <a:pPr>
              <a:buNone/>
            </a:pPr>
            <a:endParaRPr lang="ja-JP" altLang="en-US" dirty="0">
              <a:effectLst/>
            </a:endParaRPr>
          </a:p>
        </p:txBody>
      </p:sp>
      <p:sp>
        <p:nvSpPr>
          <p:cNvPr id="4" name="スライド番号プレースホルダー 3">
            <a:extLst>
              <a:ext uri="{FF2B5EF4-FFF2-40B4-BE49-F238E27FC236}">
                <a16:creationId xmlns:a16="http://schemas.microsoft.com/office/drawing/2014/main" id="{C2B18F51-4B19-EFF5-AA94-A0E0D1306E4C}"/>
              </a:ext>
            </a:extLst>
          </p:cNvPr>
          <p:cNvSpPr>
            <a:spLocks noGrp="1"/>
          </p:cNvSpPr>
          <p:nvPr>
            <p:ph type="sldNum" sz="quarter" idx="5"/>
          </p:nvPr>
        </p:nvSpPr>
        <p:spPr/>
        <p:txBody>
          <a:bodyPr/>
          <a:lstStyle/>
          <a:p>
            <a:fld id="{A52B8077-04DB-4A51-893B-64E45C1D391E}" type="slidenum">
              <a:rPr kumimoji="1" lang="ja-JP" altLang="en-US" smtClean="0"/>
              <a:t>25</a:t>
            </a:fld>
            <a:endParaRPr kumimoji="1" lang="ja-JP" altLang="en-US"/>
          </a:p>
        </p:txBody>
      </p:sp>
    </p:spTree>
    <p:extLst>
      <p:ext uri="{BB962C8B-B14F-4D97-AF65-F5344CB8AC3E}">
        <p14:creationId xmlns:p14="http://schemas.microsoft.com/office/powerpoint/2010/main" val="2685215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7CE8D-53EA-5F7B-8D0E-9578BFD2A99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EA6AD6A-276C-8CA1-E550-9CB82E04AD10}"/>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D13A425-D44A-6D04-F68C-A20B10B7E04D}"/>
              </a:ext>
            </a:extLst>
          </p:cNvPr>
          <p:cNvSpPr>
            <a:spLocks noGrp="1"/>
          </p:cNvSpPr>
          <p:nvPr>
            <p:ph type="body" idx="1"/>
          </p:nvPr>
        </p:nvSpPr>
        <p:spPr/>
        <p:txBody>
          <a:bodyPr/>
          <a:lstStyle/>
          <a:p>
            <a:endParaRPr kumimoji="1" lang="ja-JP" altLang="en-US" dirty="0"/>
          </a:p>
        </p:txBody>
      </p:sp>
      <p:sp>
        <p:nvSpPr>
          <p:cNvPr id="4" name="スライド番号プレースホルダー 3">
            <a:extLst>
              <a:ext uri="{FF2B5EF4-FFF2-40B4-BE49-F238E27FC236}">
                <a16:creationId xmlns:a16="http://schemas.microsoft.com/office/drawing/2014/main" id="{BCD21BF3-5765-C6CB-0034-3AE664104652}"/>
              </a:ext>
            </a:extLst>
          </p:cNvPr>
          <p:cNvSpPr>
            <a:spLocks noGrp="1"/>
          </p:cNvSpPr>
          <p:nvPr>
            <p:ph type="sldNum" sz="quarter" idx="5"/>
          </p:nvPr>
        </p:nvSpPr>
        <p:spPr/>
        <p:txBody>
          <a:bodyPr/>
          <a:lstStyle/>
          <a:p>
            <a:fld id="{A52B8077-04DB-4A51-893B-64E45C1D391E}" type="slidenum">
              <a:rPr kumimoji="1" lang="ja-JP" altLang="en-US" smtClean="0"/>
              <a:t>26</a:t>
            </a:fld>
            <a:endParaRPr kumimoji="1" lang="ja-JP" altLang="en-US"/>
          </a:p>
        </p:txBody>
      </p:sp>
    </p:spTree>
    <p:extLst>
      <p:ext uri="{BB962C8B-B14F-4D97-AF65-F5344CB8AC3E}">
        <p14:creationId xmlns:p14="http://schemas.microsoft.com/office/powerpoint/2010/main" val="13882256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27</a:t>
            </a:fld>
            <a:endParaRPr kumimoji="1" lang="ja-JP" altLang="en-US"/>
          </a:p>
        </p:txBody>
      </p:sp>
    </p:spTree>
    <p:extLst>
      <p:ext uri="{BB962C8B-B14F-4D97-AF65-F5344CB8AC3E}">
        <p14:creationId xmlns:p14="http://schemas.microsoft.com/office/powerpoint/2010/main" val="342610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今回の制作にあたりモデルケースや使用場面などを設定しました。</a:t>
            </a:r>
            <a:endParaRPr kumimoji="1" lang="en-US" altLang="ja-JP" dirty="0"/>
          </a:p>
          <a:p>
            <a:r>
              <a:rPr kumimoji="1" lang="ja-JP" altLang="en-US" dirty="0"/>
              <a:t>当初は毎日もしくは在庫の中身が変わるたびに使用することを想定していましたが、実際の生活では週末にまとめて在庫を確認する、週に</a:t>
            </a:r>
            <a:r>
              <a:rPr kumimoji="1" lang="en-US" altLang="ja-JP" dirty="0"/>
              <a:t>1</a:t>
            </a:r>
            <a:r>
              <a:rPr kumimoji="1" lang="ja-JP" altLang="en-US" dirty="0"/>
              <a:t>度、</a:t>
            </a:r>
            <a:r>
              <a:rPr kumimoji="1" lang="en-US" altLang="ja-JP" dirty="0"/>
              <a:t>1</a:t>
            </a:r>
            <a:r>
              <a:rPr kumimoji="1" lang="ja-JP" altLang="en-US" dirty="0"/>
              <a:t>週間分の献立を立てるといったスタイルも多いと思います。</a:t>
            </a:r>
            <a:r>
              <a:rPr lang="ja-JP" altLang="en-US" b="0" i="0" dirty="0">
                <a:solidFill>
                  <a:srgbClr val="1F1F1F"/>
                </a:solidFill>
                <a:effectLst/>
                <a:latin typeface="Google Sans Flex"/>
              </a:rPr>
              <a:t>そこで、週</a:t>
            </a:r>
            <a:r>
              <a:rPr lang="en-US" altLang="ja-JP" b="0" i="0" dirty="0">
                <a:solidFill>
                  <a:srgbClr val="1F1F1F"/>
                </a:solidFill>
                <a:effectLst/>
                <a:latin typeface="Google Sans Flex"/>
              </a:rPr>
              <a:t>1</a:t>
            </a:r>
            <a:r>
              <a:rPr lang="ja-JP" altLang="en-US" b="0" i="0" dirty="0">
                <a:solidFill>
                  <a:srgbClr val="1F1F1F"/>
                </a:solidFill>
                <a:effectLst/>
                <a:latin typeface="Google Sans Flex"/>
              </a:rPr>
              <a:t>回程度の頻度でも、あるいは毎日でも、ユーザーのスタイルに合わせてレシピ提案数を変更できる柔軟性を持たせました。また、キッチンで手軽に確認できるようスマホでの利用も強く意識して設計しました。</a:t>
            </a:r>
            <a:endParaRPr lang="en-US" altLang="ja-JP" b="0" i="0" dirty="0">
              <a:solidFill>
                <a:srgbClr val="1F1F1F"/>
              </a:solidFill>
              <a:effectLst/>
              <a:latin typeface="Google Sans Flex"/>
            </a:endParaRPr>
          </a:p>
          <a:p>
            <a:endParaRPr kumimoji="1" lang="en-US" altLang="ja-JP" b="0" i="0" dirty="0">
              <a:solidFill>
                <a:srgbClr val="1F1F1F"/>
              </a:solidFill>
              <a:effectLst/>
              <a:latin typeface="Google Sans Flex"/>
            </a:endParaRPr>
          </a:p>
          <a:p>
            <a:endParaRPr kumimoji="1" lang="en-US" altLang="ja-JP" b="0" i="0" dirty="0">
              <a:solidFill>
                <a:srgbClr val="1F1F1F"/>
              </a:solidFill>
              <a:effectLst/>
              <a:latin typeface="Google Sans Flex"/>
            </a:endParaRPr>
          </a:p>
          <a:p>
            <a:r>
              <a:rPr kumimoji="1" lang="ja-JP" altLang="en-US" dirty="0"/>
              <a:t>今回の制作にあたりモデルケースや使用場面などを設定しました。</a:t>
            </a:r>
          </a:p>
          <a:p>
            <a:r>
              <a:rPr kumimoji="1" lang="ja-JP" altLang="en-US" dirty="0"/>
              <a:t>当初は毎日もしくは在庫の中身が変わるたびに使用することを想定していたが、様々な使用場面に対応できるように、今回の開発では週１回程度の使用を想定しました。提供レシピ数などの設定を変更すればその人の生活スタイルや使用方法の変更に対応できるようになっています。使用媒体は基本的に</a:t>
            </a:r>
            <a:r>
              <a:rPr kumimoji="1" lang="en-US" altLang="ja-JP" dirty="0"/>
              <a:t>PC</a:t>
            </a:r>
            <a:r>
              <a:rPr kumimoji="1" lang="ja-JP" altLang="en-US" dirty="0"/>
              <a:t>だが、レシピ確認や在庫編集は</a:t>
            </a:r>
            <a:r>
              <a:rPr kumimoji="1" lang="en-US" altLang="ja-JP" dirty="0"/>
              <a:t>PC</a:t>
            </a:r>
            <a:r>
              <a:rPr kumimoji="1" lang="ja-JP" altLang="en-US" dirty="0"/>
              <a:t>のみで行うには使い勝手が悪いと感じたためスマホでの使用も想定しています。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3</a:t>
            </a:fld>
            <a:endParaRPr kumimoji="1" lang="ja-JP" altLang="en-US"/>
          </a:p>
        </p:txBody>
      </p:sp>
    </p:spTree>
    <p:extLst>
      <p:ext uri="{BB962C8B-B14F-4D97-AF65-F5344CB8AC3E}">
        <p14:creationId xmlns:p14="http://schemas.microsoft.com/office/powerpoint/2010/main" val="162042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F1F1F"/>
                </a:solidFill>
                <a:effectLst/>
                <a:latin typeface="Google Sans Flex"/>
              </a:rPr>
              <a:t>今回のアプリは、以前制作した在庫管理アプリをベースに、機械学習モデルを「知能」として組み込んだ発展形です。</a:t>
            </a:r>
            <a:endParaRPr kumimoji="1" lang="en-US" altLang="ja-JP" dirty="0"/>
          </a:p>
          <a:p>
            <a:r>
              <a:rPr kumimoji="1" lang="ja-JP" altLang="en-US" dirty="0"/>
              <a:t>レシピ提案機能に関してはあらかじめよく使うレシピをデータベースに登録しておき、在庫の中身と照らし合わせてＡＩがレシピをおすすめしてくれるというものです。</a:t>
            </a:r>
            <a:r>
              <a:rPr lang="ja-JP" altLang="en-US" b="0" i="0" dirty="0">
                <a:solidFill>
                  <a:srgbClr val="1F1F1F"/>
                </a:solidFill>
                <a:effectLst/>
                <a:latin typeface="Google Sans Flex"/>
              </a:rPr>
              <a:t>単なる「作れるものリスト」ではなく、「</a:t>
            </a:r>
            <a:r>
              <a:rPr lang="en-US" altLang="ja-JP" b="0" i="0" dirty="0">
                <a:solidFill>
                  <a:srgbClr val="1F1F1F"/>
                </a:solidFill>
                <a:effectLst/>
                <a:latin typeface="Google Sans Flex"/>
              </a:rPr>
              <a:t>5</a:t>
            </a:r>
            <a:r>
              <a:rPr lang="ja-JP" altLang="en-US" b="0" i="0" dirty="0">
                <a:solidFill>
                  <a:srgbClr val="1F1F1F"/>
                </a:solidFill>
                <a:effectLst/>
                <a:latin typeface="Google Sans Flex"/>
              </a:rPr>
              <a:t>日分の献立を一気に提案する」という点です。ランキング形式で</a:t>
            </a:r>
            <a:r>
              <a:rPr lang="en-US" altLang="ja-JP" b="0" i="0" dirty="0">
                <a:solidFill>
                  <a:srgbClr val="1F1F1F"/>
                </a:solidFill>
                <a:effectLst/>
                <a:latin typeface="Google Sans Flex"/>
              </a:rPr>
              <a:t>1</a:t>
            </a:r>
            <a:r>
              <a:rPr lang="ja-JP" altLang="en-US" b="0" i="0" dirty="0">
                <a:solidFill>
                  <a:srgbClr val="1F1F1F"/>
                </a:solidFill>
                <a:effectLst/>
                <a:latin typeface="Google Sans Flex"/>
              </a:rPr>
              <a:t>つずつ提案するのではなく、</a:t>
            </a:r>
            <a:r>
              <a:rPr lang="en-US" altLang="ja-JP" b="0" i="0" dirty="0">
                <a:solidFill>
                  <a:srgbClr val="1F1F1F"/>
                </a:solidFill>
                <a:effectLst/>
                <a:latin typeface="Google Sans Flex"/>
              </a:rPr>
              <a:t>5</a:t>
            </a:r>
            <a:r>
              <a:rPr lang="ja-JP" altLang="en-US" b="0" i="0" dirty="0">
                <a:solidFill>
                  <a:srgbClr val="1F1F1F"/>
                </a:solidFill>
                <a:effectLst/>
                <a:latin typeface="Google Sans Flex"/>
              </a:rPr>
              <a:t>日間トータルの在庫消費を考慮し、今の冷蔵庫を最も効率的に空にできる組み合わせを</a:t>
            </a:r>
            <a:r>
              <a:rPr lang="en-US" altLang="ja-JP" b="0" i="0" dirty="0">
                <a:solidFill>
                  <a:srgbClr val="1F1F1F"/>
                </a:solidFill>
                <a:effectLst/>
                <a:latin typeface="Google Sans Flex"/>
              </a:rPr>
              <a:t>AI</a:t>
            </a:r>
            <a:r>
              <a:rPr lang="ja-JP" altLang="en-US" b="0" i="0" dirty="0">
                <a:solidFill>
                  <a:srgbClr val="1F1F1F"/>
                </a:solidFill>
                <a:effectLst/>
                <a:latin typeface="Google Sans Flex"/>
              </a:rPr>
              <a:t>が考えます。</a:t>
            </a:r>
            <a:endParaRPr lang="en-US" altLang="ja-JP" b="0" i="0" dirty="0">
              <a:solidFill>
                <a:srgbClr val="1F1F1F"/>
              </a:solidFill>
              <a:effectLst/>
              <a:latin typeface="Google Sans Flex"/>
            </a:endParaRPr>
          </a:p>
          <a:p>
            <a:endParaRPr lang="en-US" altLang="ja-JP" b="0" i="0" dirty="0">
              <a:solidFill>
                <a:srgbClr val="1F1F1F"/>
              </a:solidFill>
              <a:effectLst/>
              <a:latin typeface="Google Sans Flex"/>
            </a:endParaRPr>
          </a:p>
          <a:p>
            <a:endParaRPr lang="en-US" altLang="ja-JP" b="0" i="0" dirty="0">
              <a:solidFill>
                <a:srgbClr val="1F1F1F"/>
              </a:solidFill>
              <a:effectLst/>
              <a:latin typeface="Google Sans Flex"/>
            </a:endParaRPr>
          </a:p>
          <a:p>
            <a:r>
              <a:rPr lang="ja-JP" altLang="en-US" b="0" i="0" dirty="0">
                <a:solidFill>
                  <a:srgbClr val="1F1F1F"/>
                </a:solidFill>
                <a:effectLst/>
                <a:latin typeface="Google Sans Flex"/>
              </a:rPr>
              <a:t>今回のアプリケーションは中間制作で制作したアプリに機械学習モデルを連携させたものになる。在庫管理部分の設定はそのまま用いている。</a:t>
            </a:r>
          </a:p>
          <a:p>
            <a:r>
              <a:rPr lang="ja-JP" altLang="en-US" b="0" i="0" dirty="0">
                <a:solidFill>
                  <a:srgbClr val="1F1F1F"/>
                </a:solidFill>
                <a:effectLst/>
                <a:latin typeface="Google Sans Flex"/>
              </a:rPr>
              <a:t>レシピ提案機能に関してはあらかじめよく使うレシピをデータベースに登録しておき、在庫の中身と照らし合わせてＡＩがレシピをおすすめしてくれるというもの。</a:t>
            </a:r>
          </a:p>
          <a:p>
            <a:r>
              <a:rPr lang="ja-JP" altLang="en-US" b="0" i="0" dirty="0">
                <a:solidFill>
                  <a:srgbClr val="1F1F1F"/>
                </a:solidFill>
                <a:effectLst/>
                <a:latin typeface="Google Sans Flex"/>
              </a:rPr>
              <a:t>今回は平日５日分のレシピを一度に提案してくれるものとして想定しているので、レコメンド順のランキング表示ではなく、トータルの在庫量を１回の提案ごとに見直し、５日間トータルで今ある在庫を消費するようなレシピとして提案してもらうようにしました。</a:t>
            </a:r>
            <a:endParaRPr lang="en-US" altLang="ja-JP" b="0" i="0" dirty="0">
              <a:solidFill>
                <a:srgbClr val="1F1F1F"/>
              </a:solidFill>
              <a:effectLst/>
              <a:latin typeface="Google Sans Flex"/>
            </a:endParaRPr>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4</a:t>
            </a:fld>
            <a:endParaRPr kumimoji="1" lang="ja-JP" altLang="en-US"/>
          </a:p>
        </p:txBody>
      </p:sp>
    </p:spTree>
    <p:extLst>
      <p:ext uri="{BB962C8B-B14F-4D97-AF65-F5344CB8AC3E}">
        <p14:creationId xmlns:p14="http://schemas.microsoft.com/office/powerpoint/2010/main" val="2072347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FFFFFF"/>
                </a:solidFill>
                <a:effectLst/>
                <a:latin typeface="Segoe UI Variable Text" pitchFamily="2" charset="0"/>
              </a:rPr>
              <a:t>アプリ全体の動きとしては、</a:t>
            </a:r>
            <a:r>
              <a:rPr lang="ja-JP" altLang="en-US" b="0" i="0" dirty="0">
                <a:solidFill>
                  <a:srgbClr val="1F1F1F"/>
                </a:solidFill>
                <a:effectLst/>
                <a:latin typeface="Google Sans Flex"/>
              </a:rPr>
              <a:t>ユーザーが </a:t>
            </a:r>
            <a:r>
              <a:rPr lang="en-US" altLang="ja-JP" b="0" i="0" dirty="0">
                <a:solidFill>
                  <a:srgbClr val="444746"/>
                </a:solidFill>
                <a:effectLst/>
                <a:latin typeface="Google Sans Mono"/>
              </a:rPr>
              <a:t>app2.py</a:t>
            </a:r>
            <a:r>
              <a:rPr lang="ja-JP" altLang="en-US" b="0" i="0" dirty="0">
                <a:solidFill>
                  <a:srgbClr val="1F1F1F"/>
                </a:solidFill>
                <a:effectLst/>
                <a:latin typeface="Google Sans Flex"/>
              </a:rPr>
              <a:t> を起動すると </a:t>
            </a:r>
            <a:r>
              <a:rPr lang="en-US" altLang="ja-JP" b="0" i="0" dirty="0">
                <a:solidFill>
                  <a:srgbClr val="1F1F1F"/>
                </a:solidFill>
                <a:effectLst/>
                <a:latin typeface="Google Sans Flex"/>
              </a:rPr>
              <a:t>Flask </a:t>
            </a:r>
            <a:r>
              <a:rPr lang="ja-JP" altLang="en-US" b="0" i="0" dirty="0">
                <a:solidFill>
                  <a:srgbClr val="1F1F1F"/>
                </a:solidFill>
                <a:effectLst/>
                <a:latin typeface="Google Sans Flex"/>
              </a:rPr>
              <a:t>サーバーが立ち上がり、ブラウザが自動で開く仕組みです。 ユーザーが「レシピ提案を見る」ボタンを押すと、裏側で </a:t>
            </a:r>
            <a:r>
              <a:rPr lang="en-US" altLang="ja-JP" b="0" i="0" dirty="0">
                <a:solidFill>
                  <a:srgbClr val="444746"/>
                </a:solidFill>
                <a:effectLst/>
                <a:latin typeface="Google Sans Mono"/>
              </a:rPr>
              <a:t>ml_recipe_recommender.py</a:t>
            </a:r>
            <a:r>
              <a:rPr lang="ja-JP" altLang="en-US" b="0" i="0" dirty="0">
                <a:solidFill>
                  <a:srgbClr val="1F1F1F"/>
                </a:solidFill>
                <a:effectLst/>
                <a:latin typeface="Google Sans Flex"/>
              </a:rPr>
              <a:t> が動き出します。</a:t>
            </a:r>
            <a:r>
              <a:rPr lang="en-US" altLang="ja-JP" b="0" i="0" dirty="0">
                <a:solidFill>
                  <a:srgbClr val="1F1F1F"/>
                </a:solidFill>
                <a:effectLst/>
                <a:latin typeface="Google Sans Flex"/>
              </a:rPr>
              <a:t>Excel</a:t>
            </a:r>
            <a:r>
              <a:rPr lang="ja-JP" altLang="en-US" b="0" i="0" dirty="0">
                <a:solidFill>
                  <a:srgbClr val="1F1F1F"/>
                </a:solidFill>
                <a:effectLst/>
                <a:latin typeface="Google Sans Flex"/>
              </a:rPr>
              <a:t>から読み込んだレシピデータと、現在の在庫データを突き合わせ、瞬時に分析・スコアリングを行い、最適な結果をブラウザ（</a:t>
            </a:r>
            <a:r>
              <a:rPr lang="en-US" altLang="ja-JP" b="0" i="0" dirty="0">
                <a:solidFill>
                  <a:srgbClr val="1F1F1F"/>
                </a:solidFill>
                <a:effectLst/>
                <a:latin typeface="Google Sans Flex"/>
              </a:rPr>
              <a:t>HTML</a:t>
            </a:r>
            <a:r>
              <a:rPr lang="ja-JP" altLang="en-US" b="0" i="0" dirty="0">
                <a:solidFill>
                  <a:srgbClr val="1F1F1F"/>
                </a:solidFill>
                <a:effectLst/>
                <a:latin typeface="Google Sans Flex"/>
              </a:rPr>
              <a:t>）に返します。</a:t>
            </a:r>
            <a:endParaRPr lang="en-US" altLang="ja-JP" b="0" i="0" dirty="0">
              <a:solidFill>
                <a:srgbClr val="1F1F1F"/>
              </a:solidFill>
              <a:effectLst/>
              <a:latin typeface="Google Sans Flex"/>
            </a:endParaRPr>
          </a:p>
          <a:p>
            <a:endParaRPr lang="en-US" altLang="ja-JP" b="0" i="0" dirty="0">
              <a:solidFill>
                <a:srgbClr val="1F1F1F"/>
              </a:solidFill>
              <a:effectLst/>
              <a:latin typeface="Google Sans Flex"/>
            </a:endParaRPr>
          </a:p>
          <a:p>
            <a:endParaRPr lang="en-US" altLang="ja-JP" b="0" i="0" dirty="0">
              <a:solidFill>
                <a:srgbClr val="1F1F1F"/>
              </a:solidFill>
              <a:effectLst/>
              <a:latin typeface="Google Sans Flex"/>
            </a:endParaRPr>
          </a:p>
          <a:p>
            <a:endParaRPr lang="en-US" altLang="ja-JP" b="0" i="0" dirty="0">
              <a:solidFill>
                <a:srgbClr val="1F1F1F"/>
              </a:solidFill>
              <a:effectLst/>
              <a:latin typeface="Google Sans Flex"/>
            </a:endParaRPr>
          </a:p>
          <a:p>
            <a:r>
              <a:rPr lang="ja-JP" altLang="en-US" b="0" i="0" dirty="0">
                <a:solidFill>
                  <a:srgbClr val="1F1F1F"/>
                </a:solidFill>
                <a:effectLst/>
                <a:latin typeface="Google Sans Flex"/>
              </a:rPr>
              <a:t>在庫・データベース内に保存されたレシピデータを入力とし、特徴量化と機械学習によるスコアリングを経て、在庫消費と必須食材率に最適化されたレシピを出力するシステムです。</a:t>
            </a:r>
          </a:p>
          <a:p>
            <a:r>
              <a:rPr lang="ja-JP" altLang="en-US" b="0" i="0" dirty="0">
                <a:solidFill>
                  <a:srgbClr val="1F1F1F"/>
                </a:solidFill>
                <a:effectLst/>
                <a:latin typeface="Google Sans Flex"/>
              </a:rPr>
              <a:t>ユーザーが </a:t>
            </a:r>
            <a:r>
              <a:rPr lang="en-US" altLang="ja-JP" b="0" i="0" dirty="0">
                <a:solidFill>
                  <a:srgbClr val="1F1F1F"/>
                </a:solidFill>
                <a:effectLst/>
                <a:latin typeface="Google Sans Flex"/>
              </a:rPr>
              <a:t>app2.py </a:t>
            </a:r>
            <a:r>
              <a:rPr lang="ja-JP" altLang="en-US" b="0" i="0" dirty="0">
                <a:solidFill>
                  <a:srgbClr val="1F1F1F"/>
                </a:solidFill>
                <a:effectLst/>
                <a:latin typeface="Google Sans Flex"/>
              </a:rPr>
              <a:t>を起動すると</a:t>
            </a:r>
            <a:r>
              <a:rPr lang="en-US" altLang="ja-JP" b="0" i="0" dirty="0">
                <a:solidFill>
                  <a:srgbClr val="1F1F1F"/>
                </a:solidFill>
                <a:effectLst/>
                <a:latin typeface="Google Sans Flex"/>
              </a:rPr>
              <a:t>Flask</a:t>
            </a:r>
            <a:r>
              <a:rPr lang="ja-JP" altLang="en-US" b="0" i="0" dirty="0">
                <a:solidFill>
                  <a:srgbClr val="1F1F1F"/>
                </a:solidFill>
                <a:effectLst/>
                <a:latin typeface="Google Sans Flex"/>
              </a:rPr>
              <a:t>サーバーが起動し、ブラウザが自動で開きます。そして在庫管理画面（</a:t>
            </a:r>
            <a:r>
              <a:rPr lang="en-US" altLang="ja-JP" b="0" i="0" dirty="0">
                <a:solidFill>
                  <a:srgbClr val="1F1F1F"/>
                </a:solidFill>
                <a:effectLst/>
                <a:latin typeface="Google Sans Flex"/>
              </a:rPr>
              <a:t>index.html</a:t>
            </a:r>
            <a:r>
              <a:rPr lang="ja-JP" altLang="en-US" b="0" i="0" dirty="0">
                <a:solidFill>
                  <a:srgbClr val="1F1F1F"/>
                </a:solidFill>
                <a:effectLst/>
                <a:latin typeface="Google Sans Flex"/>
              </a:rPr>
              <a:t>）でユーザーが在庫を確認・管理し、「レシピ提案を見る」ボタンをクリックすると、</a:t>
            </a:r>
            <a:r>
              <a:rPr lang="en-US" altLang="ja-JP" b="0" i="0" dirty="0">
                <a:solidFill>
                  <a:srgbClr val="1F1F1F"/>
                </a:solidFill>
                <a:effectLst/>
                <a:latin typeface="Google Sans Flex"/>
              </a:rPr>
              <a:t>ml_recipe_recommender.py </a:t>
            </a:r>
            <a:r>
              <a:rPr lang="ja-JP" altLang="en-US" b="0" i="0" dirty="0">
                <a:solidFill>
                  <a:srgbClr val="1F1F1F"/>
                </a:solidFill>
                <a:effectLst/>
                <a:latin typeface="Google Sans Flex"/>
              </a:rPr>
              <a:t>が在庫データを分析します。その内部では</a:t>
            </a:r>
            <a:r>
              <a:rPr lang="en-US" altLang="ja-JP" b="0" i="0" dirty="0">
                <a:solidFill>
                  <a:srgbClr val="1F1F1F"/>
                </a:solidFill>
                <a:effectLst/>
                <a:latin typeface="Google Sans Flex"/>
              </a:rPr>
              <a:t>Excel</a:t>
            </a:r>
            <a:r>
              <a:rPr lang="ja-JP" altLang="en-US" b="0" i="0" dirty="0">
                <a:solidFill>
                  <a:srgbClr val="1F1F1F"/>
                </a:solidFill>
                <a:effectLst/>
                <a:latin typeface="Google Sans Flex"/>
              </a:rPr>
              <a:t>ファイルからレシピデータを読み込み、機械学習で推薦し、</a:t>
            </a:r>
            <a:r>
              <a:rPr lang="en-US" altLang="ja-JP" b="0" i="0" dirty="0">
                <a:solidFill>
                  <a:srgbClr val="1F1F1F"/>
                </a:solidFill>
                <a:effectLst/>
                <a:latin typeface="Google Sans Flex"/>
              </a:rPr>
              <a:t>recipes.html </a:t>
            </a:r>
            <a:r>
              <a:rPr lang="ja-JP" altLang="en-US" b="0" i="0" dirty="0">
                <a:solidFill>
                  <a:srgbClr val="1F1F1F"/>
                </a:solidFill>
                <a:effectLst/>
                <a:latin typeface="Google Sans Flex"/>
              </a:rPr>
              <a:t>で推薦レシピが表示されるいうものになります。</a:t>
            </a:r>
          </a:p>
          <a:p>
            <a:endParaRPr lang="en-US" altLang="ja-JP" b="0" i="0" dirty="0">
              <a:solidFill>
                <a:srgbClr val="1F1F1F"/>
              </a:solidFill>
              <a:effectLst/>
              <a:latin typeface="Google Sans Flex"/>
            </a:endParaRPr>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5</a:t>
            </a:fld>
            <a:endParaRPr kumimoji="1" lang="ja-JP" altLang="en-US"/>
          </a:p>
        </p:txBody>
      </p:sp>
    </p:spTree>
    <p:extLst>
      <p:ext uri="{BB962C8B-B14F-4D97-AF65-F5344CB8AC3E}">
        <p14:creationId xmlns:p14="http://schemas.microsoft.com/office/powerpoint/2010/main" val="2182719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ディレクトリ構成は主に仮想環境構築ファイル、メインプログラムファイル、データベースファイル、画面表示ファイルで構成されています。</a:t>
            </a:r>
          </a:p>
          <a:p>
            <a:r>
              <a:rPr kumimoji="1" lang="ja-JP" altLang="en-US" dirty="0"/>
              <a:t>今回新たに機械学習を用いたレシピ提案ロジックを記述したファイル、データベース関連でレシピを登録しておくマスタデータを</a:t>
            </a:r>
            <a:r>
              <a:rPr kumimoji="1" lang="en-US" altLang="ja-JP" dirty="0"/>
              <a:t>Excel</a:t>
            </a:r>
            <a:r>
              <a:rPr kumimoji="1" lang="ja-JP" altLang="en-US" dirty="0"/>
              <a:t>で管理しています。</a:t>
            </a:r>
            <a:endParaRPr kumimoji="1" lang="en-US" altLang="ja-JP" dirty="0"/>
          </a:p>
          <a:p>
            <a:endParaRPr kumimoji="1" lang="en-US" altLang="ja-JP" dirty="0"/>
          </a:p>
          <a:p>
            <a:endParaRPr kumimoji="1" lang="en-US" altLang="ja-JP" dirty="0"/>
          </a:p>
          <a:p>
            <a:r>
              <a:rPr kumimoji="1" lang="ja-JP" altLang="en-US" dirty="0"/>
              <a:t>ディレクトリ構成は主に仮想環境構築ファイル、メインプログラムファイル、データベースファイル、画面表示ファイルで構成されています。</a:t>
            </a:r>
          </a:p>
          <a:p>
            <a:r>
              <a:rPr kumimoji="1" lang="ja-JP" altLang="en-US" dirty="0"/>
              <a:t>今回新たに機械学習を用いたレシピ提案ロジックを記述したファイル、データベース関連でレシピを登録しておくマスタデータを</a:t>
            </a:r>
            <a:r>
              <a:rPr kumimoji="1" lang="en-US" altLang="ja-JP" dirty="0"/>
              <a:t>Excel</a:t>
            </a:r>
            <a:r>
              <a:rPr kumimoji="1" lang="ja-JP" altLang="en-US" dirty="0"/>
              <a:t>で管理しています。</a:t>
            </a:r>
          </a:p>
          <a:p>
            <a:endParaRPr kumimoji="1" lang="ja-JP" altLang="en-US" dirty="0"/>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6</a:t>
            </a:fld>
            <a:endParaRPr kumimoji="1" lang="ja-JP" altLang="en-US"/>
          </a:p>
        </p:txBody>
      </p:sp>
    </p:spTree>
    <p:extLst>
      <p:ext uri="{BB962C8B-B14F-4D97-AF65-F5344CB8AC3E}">
        <p14:creationId xmlns:p14="http://schemas.microsoft.com/office/powerpoint/2010/main" val="2986330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F1F1F"/>
                </a:solidFill>
                <a:effectLst/>
                <a:latin typeface="Google Sans Flex"/>
              </a:rPr>
              <a:t>具体的な画面機能ですが、アプリ自体を「一つの冷蔵庫」に見立てています。 賞味期限が</a:t>
            </a:r>
            <a:r>
              <a:rPr lang="en-US" altLang="ja-JP" b="0" i="0" dirty="0">
                <a:solidFill>
                  <a:srgbClr val="1F1F1F"/>
                </a:solidFill>
                <a:effectLst/>
                <a:latin typeface="Google Sans Flex"/>
              </a:rPr>
              <a:t>3</a:t>
            </a:r>
            <a:r>
              <a:rPr lang="ja-JP" altLang="en-US" b="0" i="0" dirty="0">
                <a:solidFill>
                  <a:srgbClr val="1F1F1F"/>
                </a:solidFill>
                <a:effectLst/>
                <a:latin typeface="Google Sans Flex"/>
              </a:rPr>
              <a:t>日以内のものはアラートを出し、視覚的に「ヤバい」と分かるようにしました。消費期限に関しては自動で設定すると融通が利かず、ほかの機能との兼ね合いもあることから予め自身で大まかに決めておくことや実際に買ったものの状態を判断するなどして自身で入力するようにしました。すべてを自動化せず、あえてユーザーに今の食材の状態を見て入力してもらうことで、システムと実際の食材の状態のズレを防ぎ、融通の利く運用を可能にしています。</a:t>
            </a:r>
            <a:endParaRPr lang="en-US" altLang="ja-JP" b="0" i="0" dirty="0">
              <a:solidFill>
                <a:srgbClr val="1F1F1F"/>
              </a:solidFill>
              <a:effectLst/>
              <a:latin typeface="Google Sans Flex"/>
            </a:endParaRPr>
          </a:p>
          <a:p>
            <a:endParaRPr lang="en-US" altLang="ja-JP" b="0" i="0" dirty="0">
              <a:solidFill>
                <a:srgbClr val="1F1F1F"/>
              </a:solidFill>
              <a:effectLst/>
              <a:latin typeface="Google Sans Flex"/>
            </a:endParaRPr>
          </a:p>
          <a:p>
            <a:endParaRPr lang="en-US" altLang="ja-JP" b="0" i="0" dirty="0">
              <a:solidFill>
                <a:srgbClr val="1F1F1F"/>
              </a:solidFill>
              <a:effectLst/>
              <a:latin typeface="Google Sans Flex"/>
            </a:endParaRPr>
          </a:p>
          <a:p>
            <a:endParaRPr lang="en-US" altLang="ja-JP" b="0" i="0" dirty="0">
              <a:solidFill>
                <a:srgbClr val="1F1F1F"/>
              </a:solidFill>
              <a:effectLst/>
              <a:latin typeface="Google Sans Flex"/>
            </a:endParaRPr>
          </a:p>
          <a:p>
            <a:r>
              <a:rPr lang="ja-JP" altLang="en-US" b="0" i="0" dirty="0">
                <a:solidFill>
                  <a:srgbClr val="1F1F1F"/>
                </a:solidFill>
                <a:effectLst/>
                <a:latin typeface="Google Sans Flex"/>
              </a:rPr>
              <a:t>具体的な機能面の一覧ですが、今回アプリを起動して表示される画面を一つの冷蔵庫と仮定して、冷蔵庫の中身を出しいれするイメージで制作しました。</a:t>
            </a:r>
          </a:p>
          <a:p>
            <a:r>
              <a:rPr lang="ja-JP" altLang="en-US" b="0" i="0" dirty="0">
                <a:solidFill>
                  <a:srgbClr val="1F1F1F"/>
                </a:solidFill>
                <a:effectLst/>
                <a:latin typeface="Google Sans Flex"/>
              </a:rPr>
              <a:t>フォームから新規アイテムの追加、編集を行い、登録した在庫の一覧を上部に表示するようにした。また賞味期限が３日以内のものがあればアラートがでるようにした。消費期限に関しては自動で設定すると融通が利かず、ほかの機能との兼ね合いもあることから予め自身で大まかに決めておくことや実際に買ったものの状態を判断するなどして自身で入力するようにしました。</a:t>
            </a:r>
          </a:p>
          <a:p>
            <a:r>
              <a:rPr lang="ja-JP" altLang="en-US" b="0" i="0" dirty="0">
                <a:solidFill>
                  <a:srgbClr val="1F1F1F"/>
                </a:solidFill>
                <a:effectLst/>
                <a:latin typeface="Google Sans Flex"/>
              </a:rPr>
              <a:t>５と６では、起動の自動化やスマホ表示画面の設定で操作性向上を目指した。また実際買い物後などで使用する場面を想定して、在庫入力は</a:t>
            </a:r>
            <a:r>
              <a:rPr lang="en-US" altLang="ja-JP" b="0" i="0" dirty="0">
                <a:solidFill>
                  <a:srgbClr val="1F1F1F"/>
                </a:solidFill>
                <a:effectLst/>
                <a:latin typeface="Google Sans Flex"/>
              </a:rPr>
              <a:t>PC</a:t>
            </a:r>
            <a:r>
              <a:rPr lang="ja-JP" altLang="en-US" b="0" i="0" dirty="0">
                <a:solidFill>
                  <a:srgbClr val="1F1F1F"/>
                </a:solidFill>
                <a:effectLst/>
                <a:latin typeface="Google Sans Flex"/>
              </a:rPr>
              <a:t>から離れて行えるようにスマホの使用を想定しています。</a:t>
            </a:r>
          </a:p>
          <a:p>
            <a:endParaRPr lang="en-US" altLang="ja-JP" b="0" i="0" dirty="0">
              <a:solidFill>
                <a:srgbClr val="1F1F1F"/>
              </a:solidFill>
              <a:effectLst/>
              <a:latin typeface="Google Sans Flex"/>
            </a:endParaRPr>
          </a:p>
          <a:p>
            <a:endParaRPr kumimoji="1" lang="ja-JP" altLang="en-US" dirty="0"/>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7</a:t>
            </a:fld>
            <a:endParaRPr kumimoji="1" lang="ja-JP" altLang="en-US"/>
          </a:p>
        </p:txBody>
      </p:sp>
    </p:spTree>
    <p:extLst>
      <p:ext uri="{BB962C8B-B14F-4D97-AF65-F5344CB8AC3E}">
        <p14:creationId xmlns:p14="http://schemas.microsoft.com/office/powerpoint/2010/main" val="114638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solidFill>
                  <a:srgbClr val="1F1F1F"/>
                </a:solidFill>
                <a:effectLst/>
                <a:latin typeface="Google Sans Flex"/>
              </a:rPr>
              <a:t>ここで利便性を高めるためのスマホ対応について説明します。 同一</a:t>
            </a:r>
            <a:r>
              <a:rPr lang="en-US" altLang="ja-JP" b="0" i="0" dirty="0">
                <a:solidFill>
                  <a:srgbClr val="1F1F1F"/>
                </a:solidFill>
                <a:effectLst/>
                <a:latin typeface="Google Sans Flex"/>
              </a:rPr>
              <a:t>Wi-Fi</a:t>
            </a:r>
            <a:r>
              <a:rPr lang="ja-JP" altLang="en-US" b="0" i="0" dirty="0">
                <a:solidFill>
                  <a:srgbClr val="1F1F1F"/>
                </a:solidFill>
                <a:effectLst/>
                <a:latin typeface="Google Sans Flex"/>
              </a:rPr>
              <a:t>内であれば、</a:t>
            </a:r>
            <a:r>
              <a:rPr lang="en-US" altLang="ja-JP" b="0" i="0" dirty="0">
                <a:solidFill>
                  <a:srgbClr val="1F1F1F"/>
                </a:solidFill>
                <a:effectLst/>
                <a:latin typeface="Google Sans Flex"/>
              </a:rPr>
              <a:t>PC</a:t>
            </a:r>
            <a:r>
              <a:rPr lang="ja-JP" altLang="en-US" b="0" i="0" dirty="0">
                <a:solidFill>
                  <a:srgbClr val="1F1F1F"/>
                </a:solidFill>
                <a:effectLst/>
                <a:latin typeface="Google Sans Flex"/>
              </a:rPr>
              <a:t>の</a:t>
            </a:r>
            <a:r>
              <a:rPr lang="en-US" altLang="ja-JP" b="0" i="0" dirty="0">
                <a:solidFill>
                  <a:srgbClr val="1F1F1F"/>
                </a:solidFill>
                <a:effectLst/>
                <a:latin typeface="Google Sans Flex"/>
              </a:rPr>
              <a:t>IP</a:t>
            </a:r>
            <a:r>
              <a:rPr lang="ja-JP" altLang="en-US" b="0" i="0" dirty="0">
                <a:solidFill>
                  <a:srgbClr val="1F1F1F"/>
                </a:solidFill>
                <a:effectLst/>
                <a:latin typeface="Google Sans Flex"/>
              </a:rPr>
              <a:t>アドレスを自動取得して表示し、スマホからアクセスできるようにしています。学校のネットワーク制約上、今回は</a:t>
            </a:r>
            <a:r>
              <a:rPr lang="en-US" altLang="ja-JP" b="0" i="0" dirty="0">
                <a:solidFill>
                  <a:srgbClr val="1F1F1F"/>
                </a:solidFill>
                <a:effectLst/>
                <a:latin typeface="Google Sans Flex"/>
              </a:rPr>
              <a:t>IP</a:t>
            </a:r>
            <a:r>
              <a:rPr lang="ja-JP" altLang="en-US" b="0" i="0" dirty="0">
                <a:solidFill>
                  <a:srgbClr val="1F1F1F"/>
                </a:solidFill>
                <a:effectLst/>
                <a:latin typeface="Google Sans Flex"/>
              </a:rPr>
              <a:t>の固定化（</a:t>
            </a:r>
            <a:r>
              <a:rPr lang="en-US" altLang="ja-JP" b="0" i="0" dirty="0">
                <a:solidFill>
                  <a:srgbClr val="1F1F1F"/>
                </a:solidFill>
                <a:effectLst/>
                <a:latin typeface="Google Sans Flex"/>
              </a:rPr>
              <a:t>DHCP</a:t>
            </a:r>
            <a:r>
              <a:rPr lang="ja-JP" altLang="en-US" b="0" i="0" dirty="0">
                <a:solidFill>
                  <a:srgbClr val="1F1F1F"/>
                </a:solidFill>
                <a:effectLst/>
                <a:latin typeface="Google Sans Flex"/>
              </a:rPr>
              <a:t>設定）までは行っていませんが、起動時に接続先がすぐわかるユーザーインターフェースにしています。</a:t>
            </a:r>
            <a:endParaRPr lang="en-US" altLang="ja-JP" b="0" i="0" dirty="0">
              <a:solidFill>
                <a:srgbClr val="1F1F1F"/>
              </a:solidFill>
              <a:effectLst/>
              <a:latin typeface="Google Sans Flex"/>
            </a:endParaRPr>
          </a:p>
          <a:p>
            <a:endParaRPr lang="en-US" altLang="ja-JP" sz="1200" b="0" i="0" dirty="0">
              <a:solidFill>
                <a:srgbClr val="1F1F1F"/>
              </a:solidFill>
              <a:effectLst/>
              <a:latin typeface="Google Sans Flex"/>
            </a:endParaRPr>
          </a:p>
          <a:p>
            <a:endParaRPr lang="en-US" altLang="ja-JP" sz="1200" b="0" i="0" dirty="0">
              <a:solidFill>
                <a:srgbClr val="1F1F1F"/>
              </a:solidFill>
              <a:effectLst/>
              <a:latin typeface="Google Sans Flex"/>
            </a:endParaRPr>
          </a:p>
          <a:p>
            <a:endParaRPr lang="en-US" altLang="ja-JP" sz="1200" b="0" i="0" dirty="0">
              <a:solidFill>
                <a:srgbClr val="1F1F1F"/>
              </a:solidFill>
              <a:effectLst/>
              <a:latin typeface="Google Sans Flex"/>
            </a:endParaRPr>
          </a:p>
          <a:p>
            <a:endParaRPr lang="en-US" altLang="ja-JP" sz="1200" b="0" i="0" dirty="0">
              <a:solidFill>
                <a:srgbClr val="1F1F1F"/>
              </a:solidFill>
              <a:effectLst/>
              <a:latin typeface="Google Sans Flex"/>
            </a:endParaRPr>
          </a:p>
          <a:p>
            <a:r>
              <a:rPr lang="ja-JP" altLang="en-US" sz="1200" b="0" dirty="0"/>
              <a:t>ここでスマホ対応について説明します。</a:t>
            </a:r>
            <a:r>
              <a:rPr lang="en-US" altLang="ja-JP" sz="1200" b="0" dirty="0"/>
              <a:t>PC</a:t>
            </a:r>
            <a:r>
              <a:rPr lang="ja-JP" altLang="en-US" sz="1200" b="0" dirty="0"/>
              <a:t>のみでも利用は十分可能ですが実際の運用を考えるとスマホでも使用ができたほうが利便性が向上すると考え、設定を行いました。実施したことしては、プログラムファイル内に</a:t>
            </a:r>
            <a:r>
              <a:rPr lang="en-US" altLang="ja-JP" sz="1200" b="0" dirty="0"/>
              <a:t>IP</a:t>
            </a:r>
            <a:r>
              <a:rPr lang="ja-JP" altLang="en-US" sz="1200" b="0" dirty="0"/>
              <a:t>アドレスを取得して表示する関数を記述し、プログラム起動時に毎回</a:t>
            </a:r>
            <a:r>
              <a:rPr lang="en-US" altLang="ja-JP" sz="1200" b="0" dirty="0"/>
              <a:t>IP</a:t>
            </a:r>
            <a:r>
              <a:rPr lang="ja-JP" altLang="en-US" sz="1200" b="0" dirty="0"/>
              <a:t>アドレスを表示させることで、同一</a:t>
            </a:r>
            <a:r>
              <a:rPr lang="en-US" altLang="ja-JP" sz="1200" b="0" dirty="0"/>
              <a:t>Wi-Fi</a:t>
            </a:r>
            <a:r>
              <a:rPr lang="ja-JP" altLang="en-US" sz="1200" b="0" dirty="0"/>
              <a:t>に接続したスマホでも使用が可能となります。ただし、外部端末から</a:t>
            </a:r>
            <a:r>
              <a:rPr lang="en-US" altLang="ja-JP" sz="1200" b="0" dirty="0"/>
              <a:t>PC</a:t>
            </a:r>
            <a:r>
              <a:rPr lang="ja-JP" altLang="en-US" sz="1200" b="0" dirty="0"/>
              <a:t>への通信はブロックされる可能性が高く、スマホから</a:t>
            </a:r>
            <a:r>
              <a:rPr lang="en-US" altLang="ja-JP" sz="1200" b="0" dirty="0"/>
              <a:t>PC</a:t>
            </a:r>
            <a:r>
              <a:rPr lang="ja-JP" altLang="en-US" sz="1200" b="0" dirty="0"/>
              <a:t>への指定ポートへの通信を許可する設定を行う必要があるという点と、毎回表示される</a:t>
            </a:r>
            <a:r>
              <a:rPr lang="en-US" altLang="ja-JP" sz="1200" b="0" dirty="0"/>
              <a:t>IP</a:t>
            </a:r>
            <a:r>
              <a:rPr lang="ja-JP" altLang="en-US" sz="1200" b="0" dirty="0"/>
              <a:t>アドレスはその都度割り振られる番号が変わるため、毎回スマホでのアドレス記入が煩わしく感じられると思います。そこで</a:t>
            </a:r>
            <a:r>
              <a:rPr lang="en-US" altLang="ja-JP" sz="1200" b="0" dirty="0"/>
              <a:t>DHCP</a:t>
            </a:r>
            <a:r>
              <a:rPr lang="ja-JP" altLang="en-US" sz="1200" b="0" dirty="0"/>
              <a:t>サーバーで</a:t>
            </a:r>
            <a:r>
              <a:rPr lang="en-US" altLang="ja-JP" sz="1200" b="0" dirty="0"/>
              <a:t>IP</a:t>
            </a:r>
            <a:r>
              <a:rPr lang="ja-JP" altLang="en-US" sz="1200" b="0" dirty="0"/>
              <a:t>アドレスを固定化すると、</a:t>
            </a:r>
            <a:r>
              <a:rPr lang="en-US" altLang="ja-JP" sz="1200" b="0" dirty="0"/>
              <a:t>PC</a:t>
            </a:r>
            <a:r>
              <a:rPr lang="ja-JP" altLang="en-US" sz="1200" b="0" dirty="0"/>
              <a:t>のローカル</a:t>
            </a:r>
            <a:r>
              <a:rPr lang="en-US" altLang="ja-JP" sz="1200" b="0" dirty="0"/>
              <a:t>IP</a:t>
            </a:r>
            <a:r>
              <a:rPr lang="ja-JP" altLang="en-US" sz="1200" b="0" dirty="0"/>
              <a:t>アドレスが毎回変わらなくなるため、スマホからアクセスする際にアドレスを都度入力する必要がなくなります。ただし、学校の</a:t>
            </a:r>
            <a:r>
              <a:rPr lang="en-US" altLang="ja-JP" sz="1200" b="0" dirty="0"/>
              <a:t>Wi-Fi</a:t>
            </a:r>
            <a:r>
              <a:rPr lang="ja-JP" altLang="en-US" sz="1200" b="0" dirty="0"/>
              <a:t>環境では管理者権限の制約があるため、今回は固定化は行わず、起動時に</a:t>
            </a:r>
            <a:r>
              <a:rPr lang="en-US" altLang="ja-JP" sz="1200" b="0" dirty="0"/>
              <a:t>IP</a:t>
            </a:r>
            <a:r>
              <a:rPr lang="ja-JP" altLang="en-US" sz="1200" b="0" dirty="0"/>
              <a:t>アドレスを確認する運用としています。</a:t>
            </a:r>
          </a:p>
          <a:p>
            <a:endParaRPr lang="en-US" altLang="ja-JP" sz="1200" b="1" dirty="0"/>
          </a:p>
          <a:p>
            <a:endParaRPr lang="en-US" altLang="ja-JP" sz="1200" b="1" dirty="0"/>
          </a:p>
          <a:p>
            <a:r>
              <a:rPr lang="en-US" altLang="ja-JP" sz="1200" b="1" dirty="0"/>
              <a:t>DHCP</a:t>
            </a:r>
            <a:r>
              <a:rPr lang="ja-JP" altLang="en-US" sz="1200" b="1" dirty="0"/>
              <a:t>サーバーとはネットワークに繋がった機器に「あなたはこの番号を使ってください」と</a:t>
            </a:r>
            <a:r>
              <a:rPr lang="en-US" altLang="ja-JP" sz="1200" b="1" dirty="0"/>
              <a:t>IP</a:t>
            </a:r>
            <a:r>
              <a:rPr lang="ja-JP" altLang="en-US" sz="1200" b="1" dirty="0"/>
              <a:t>アドレスを自動で送る仕組み。</a:t>
            </a:r>
            <a:endParaRPr lang="en-US" altLang="ja-JP" sz="1100" dirty="0"/>
          </a:p>
          <a:p>
            <a:r>
              <a:rPr lang="en-US" altLang="ja-JP" sz="1100" dirty="0"/>
              <a:t>DHCP</a:t>
            </a:r>
            <a:r>
              <a:rPr lang="ja-JP" altLang="en-US" sz="1100" dirty="0"/>
              <a:t>サーバの固定化は</a:t>
            </a:r>
            <a:r>
              <a:rPr lang="en-US" altLang="ja-JP" sz="1100" dirty="0"/>
              <a:t>PC</a:t>
            </a:r>
            <a:r>
              <a:rPr lang="ja-JP" altLang="en-US" sz="1100" dirty="0"/>
              <a:t>の</a:t>
            </a:r>
            <a:r>
              <a:rPr lang="en-US" altLang="ja-JP" sz="1100" dirty="0"/>
              <a:t>MAC</a:t>
            </a:r>
            <a:r>
              <a:rPr lang="ja-JP" altLang="en-US" sz="1100" dirty="0"/>
              <a:t>アドレスを確認→現在のローカル</a:t>
            </a:r>
            <a:r>
              <a:rPr lang="en-US" altLang="ja-JP" sz="1100" dirty="0"/>
              <a:t>IP</a:t>
            </a:r>
            <a:r>
              <a:rPr lang="ja-JP" altLang="en-US" sz="1100" dirty="0"/>
              <a:t>を確認→ルータの管理画面で</a:t>
            </a:r>
            <a:r>
              <a:rPr lang="en-US" altLang="ja-JP" sz="1100" dirty="0"/>
              <a:t>DHCP</a:t>
            </a:r>
            <a:r>
              <a:rPr lang="ja-JP" altLang="en-US" sz="1100" dirty="0"/>
              <a:t>固定設定できる。</a:t>
            </a:r>
            <a:endParaRPr lang="en-US" altLang="ja-JP" sz="1100" dirty="0"/>
          </a:p>
          <a:p>
            <a:endParaRPr lang="ja-JP" altLang="en-US" sz="11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52B8077-04DB-4A51-893B-64E45C1D391E}" type="slidenum">
              <a:rPr kumimoji="1" lang="ja-JP" altLang="en-US" smtClean="0"/>
              <a:t>8</a:t>
            </a:fld>
            <a:endParaRPr kumimoji="1" lang="ja-JP" altLang="en-US"/>
          </a:p>
        </p:txBody>
      </p:sp>
    </p:spTree>
    <p:extLst>
      <p:ext uri="{BB962C8B-B14F-4D97-AF65-F5344CB8AC3E}">
        <p14:creationId xmlns:p14="http://schemas.microsoft.com/office/powerpoint/2010/main" val="2647587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5331A-7164-B83A-C7B5-7D2ABEBCC2F9}"/>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4F5789A-CEA7-BCDA-75C9-DFD9D445D48D}"/>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BED33BB-F7D0-9D4E-78E9-39232EC65E3D}"/>
              </a:ext>
            </a:extLst>
          </p:cNvPr>
          <p:cNvSpPr>
            <a:spLocks noGrp="1"/>
          </p:cNvSpPr>
          <p:nvPr>
            <p:ph type="body" idx="1"/>
          </p:nvPr>
        </p:nvSpPr>
        <p:spPr/>
        <p:txBody>
          <a:bodyPr/>
          <a:lstStyle/>
          <a:p>
            <a:r>
              <a:rPr lang="ja-JP" altLang="en-US" dirty="0"/>
              <a:t>ここからは、</a:t>
            </a:r>
            <a:r>
              <a:rPr lang="en-US" altLang="ja-JP" dirty="0" err="1"/>
              <a:t>FridgeMate</a:t>
            </a:r>
            <a:r>
              <a:rPr lang="en-US" altLang="ja-JP" dirty="0"/>
              <a:t> AI </a:t>
            </a:r>
            <a:r>
              <a:rPr lang="ja-JP" altLang="en-US" dirty="0"/>
              <a:t>がどのようにしてレシピを選んでいるのか、機械学習のロジック部分を説明します。このスライドでは、処理の流れを </a:t>
            </a:r>
            <a:r>
              <a:rPr lang="en-US" altLang="ja-JP" dirty="0"/>
              <a:t>4</a:t>
            </a:r>
            <a:r>
              <a:rPr lang="ja-JP" altLang="en-US" dirty="0"/>
              <a:t>つのステップ に分けています。</a:t>
            </a:r>
          </a:p>
          <a:p>
            <a:r>
              <a:rPr lang="ja-JP" altLang="en-US" b="1" dirty="0"/>
              <a:t>特徴量化：</a:t>
            </a:r>
            <a:r>
              <a:rPr lang="ja-JP" altLang="en-US" dirty="0"/>
              <a:t> 文字データを計算できる数値に変換します。</a:t>
            </a:r>
          </a:p>
          <a:p>
            <a:r>
              <a:rPr lang="ja-JP" altLang="en-US" b="1" dirty="0"/>
              <a:t>類似度計算：</a:t>
            </a:r>
            <a:r>
              <a:rPr lang="ja-JP" altLang="en-US" dirty="0"/>
              <a:t> 在庫とレシピがどれくらい「似ているか」をコサイン類似度計算という手法を用いて測ります。</a:t>
            </a:r>
          </a:p>
          <a:p>
            <a:r>
              <a:rPr lang="ja-JP" altLang="en-US" b="1" dirty="0"/>
              <a:t>スコア調整：</a:t>
            </a:r>
            <a:r>
              <a:rPr lang="ja-JP" altLang="en-US" dirty="0"/>
              <a:t> ここに「賞味期限」という人間の優先順位を組み込みます。</a:t>
            </a:r>
          </a:p>
          <a:p>
            <a:r>
              <a:rPr lang="ja-JP" altLang="en-US" b="1" dirty="0"/>
              <a:t>最終ランク付け：</a:t>
            </a:r>
            <a:r>
              <a:rPr lang="ja-JP" altLang="en-US" dirty="0"/>
              <a:t> 「本当に材料が足りているか」というブレーキをかけ、最終決定します。</a:t>
            </a:r>
            <a:endParaRPr lang="en-US" altLang="ja-JP" dirty="0"/>
          </a:p>
          <a:p>
            <a:r>
              <a:rPr lang="ja-JP" altLang="en-US" dirty="0"/>
              <a:t>このアプリの機械学習は、「人の判断を数値化」している仕組みです。「</a:t>
            </a:r>
            <a:r>
              <a:rPr lang="en-US" altLang="ja-JP" dirty="0"/>
              <a:t>AI</a:t>
            </a:r>
            <a:r>
              <a:rPr lang="ja-JP" altLang="en-US" dirty="0"/>
              <a:t>が考えている」というより、「人が考えていることをコンピュータが再現している」と捉えてもらえると理解しやすいと思います。</a:t>
            </a:r>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endParaRPr lang="en-US" altLang="ja-JP" dirty="0"/>
          </a:p>
          <a:p>
            <a:r>
              <a:rPr lang="ja-JP" altLang="en-US" dirty="0"/>
              <a:t>ここからは、</a:t>
            </a:r>
            <a:r>
              <a:rPr lang="en-US" altLang="ja-JP" dirty="0" err="1"/>
              <a:t>FridgeMate</a:t>
            </a:r>
            <a:r>
              <a:rPr lang="en-US" altLang="ja-JP" dirty="0"/>
              <a:t> AI </a:t>
            </a:r>
            <a:r>
              <a:rPr lang="ja-JP" altLang="en-US" dirty="0"/>
              <a:t>がどのようにしてレシピを選んでいるのか、機械学習のロジック部分を説明します。このスライドでは、処理の流れを </a:t>
            </a:r>
            <a:r>
              <a:rPr lang="en-US" altLang="ja-JP" dirty="0"/>
              <a:t>4</a:t>
            </a:r>
            <a:r>
              <a:rPr lang="ja-JP" altLang="en-US" dirty="0"/>
              <a:t>つのステップ に分けています。</a:t>
            </a:r>
          </a:p>
          <a:p>
            <a:r>
              <a:rPr lang="ja-JP" altLang="en-US" dirty="0"/>
              <a:t>① 特徴量化（</a:t>
            </a:r>
            <a:r>
              <a:rPr lang="en-US" altLang="ja-JP" dirty="0"/>
              <a:t>Feature Engineering</a:t>
            </a:r>
            <a:r>
              <a:rPr lang="ja-JP" altLang="en-US" dirty="0"/>
              <a:t>）</a:t>
            </a:r>
          </a:p>
          <a:p>
            <a:r>
              <a:rPr lang="ja-JP" altLang="en-US" dirty="0"/>
              <a:t>まず最初が 特徴量化 です。少し難しそうな言葉ですが、やっていることはとてもシンプルです。レシピは、「にんじん」「玉ねぎ」「鶏肉」などの文字の集まり（テキストデータ） です。しかし、コンピュータはそのままの文章では計算ができません。そこで、文章を、計算できる数値の並びに変換します。これを 数値ベクトル化 と呼びます。ここでは、</a:t>
            </a:r>
            <a:r>
              <a:rPr lang="en-US" altLang="ja-JP" dirty="0"/>
              <a:t>TF-IDF</a:t>
            </a:r>
            <a:r>
              <a:rPr lang="ja-JP" altLang="en-US" dirty="0"/>
              <a:t>という計算手法を用いて「この材料がどれくらい重要か」という情報を数値にして持たせています。</a:t>
            </a:r>
          </a:p>
          <a:p>
            <a:r>
              <a:rPr lang="ja-JP" altLang="en-US" dirty="0"/>
              <a:t>② 類似度計算（</a:t>
            </a:r>
            <a:r>
              <a:rPr lang="en-US" altLang="ja-JP" dirty="0"/>
              <a:t>Similarity Calculation</a:t>
            </a:r>
            <a:r>
              <a:rPr lang="ja-JP" altLang="en-US" dirty="0"/>
              <a:t>）</a:t>
            </a:r>
          </a:p>
          <a:p>
            <a:r>
              <a:rPr lang="ja-JP" altLang="en-US" dirty="0"/>
              <a:t>次に行うのが、類似度の計算 です。ここでは、冷蔵庫にある食材各レシピに書かれている材料この</a:t>
            </a:r>
            <a:r>
              <a:rPr lang="en-US" altLang="ja-JP" dirty="0"/>
              <a:t>2</a:t>
            </a:r>
            <a:r>
              <a:rPr lang="ja-JP" altLang="en-US" dirty="0"/>
              <a:t>つがどれくらい似ているか を数値で計算します。考え方としては、共通する材料が多いほど、点数が高くなるというイメージです。ただし、塩、油、水のような、どのレシピにもよく出てくる材料は、重要度を低くしています。これにより、「本当にそのレシピらしい材料」が評価される仕組みになっています。</a:t>
            </a:r>
          </a:p>
          <a:p>
            <a:r>
              <a:rPr lang="ja-JP" altLang="en-US" dirty="0"/>
              <a:t>③ スコア調整（</a:t>
            </a:r>
            <a:r>
              <a:rPr lang="en-US" altLang="ja-JP" dirty="0"/>
              <a:t>Score Adjustment</a:t>
            </a:r>
            <a:r>
              <a:rPr lang="ja-JP" altLang="en-US" dirty="0"/>
              <a:t>）</a:t>
            </a:r>
          </a:p>
          <a:p>
            <a:r>
              <a:rPr lang="ja-JP" altLang="en-US" dirty="0"/>
              <a:t>次が スコア調整 です。ここが、「ただの計算」と「実用的な</a:t>
            </a:r>
            <a:r>
              <a:rPr lang="en-US" altLang="ja-JP" dirty="0"/>
              <a:t>AI</a:t>
            </a:r>
            <a:r>
              <a:rPr lang="ja-JP" altLang="en-US" dirty="0"/>
              <a:t>」の違いになります。</a:t>
            </a:r>
            <a:r>
              <a:rPr lang="en-US" altLang="ja-JP" dirty="0"/>
              <a:t>AI</a:t>
            </a:r>
            <a:r>
              <a:rPr lang="ja-JP" altLang="en-US" dirty="0"/>
              <a:t>の計算結果は正しくても、賞味期限が近い早く使ったほうがいい食材といった人間の判断基準 は含まれていません。そこで、賞味期限が近い食材を含むレシピの点数を上げるという調整を行っています。つまり、</a:t>
            </a:r>
            <a:r>
              <a:rPr lang="en-US" altLang="ja-JP" dirty="0"/>
              <a:t>AI</a:t>
            </a:r>
            <a:r>
              <a:rPr lang="ja-JP" altLang="en-US" dirty="0"/>
              <a:t>の計算結果＋人間の経験則を組み合わせています。</a:t>
            </a:r>
          </a:p>
          <a:p>
            <a:r>
              <a:rPr lang="ja-JP" altLang="en-US" dirty="0"/>
              <a:t>④ 最終ランク付け（</a:t>
            </a:r>
            <a:r>
              <a:rPr lang="en-US" altLang="ja-JP" dirty="0"/>
              <a:t>Final Ranking</a:t>
            </a:r>
            <a:r>
              <a:rPr lang="ja-JP" altLang="en-US" dirty="0"/>
              <a:t>）</a:t>
            </a:r>
          </a:p>
          <a:p>
            <a:r>
              <a:rPr lang="ja-JP" altLang="en-US" dirty="0"/>
              <a:t>最後に、最終ランク付け を行います。総合スコアに基づき、最も合理的で最適な一皿をユーザーに提案します。 ここで私は、独自の指標として必須食材充足率を最終スコアに組み込みました。これは、レシピを完結させるために不可欠なメイン食材が、現在の在庫でどの程度カバーされているかを示す割合です。この充足率を加味することで、</a:t>
            </a:r>
            <a:r>
              <a:rPr lang="en-US" altLang="ja-JP" dirty="0"/>
              <a:t>『</a:t>
            </a:r>
            <a:r>
              <a:rPr lang="ja-JP" altLang="en-US" dirty="0"/>
              <a:t>メインの肉がないのに、調味料だけ揃っているから上位に来る</a:t>
            </a:r>
            <a:r>
              <a:rPr lang="en-US" altLang="ja-JP" dirty="0"/>
              <a:t>』</a:t>
            </a:r>
            <a:r>
              <a:rPr lang="ja-JP" altLang="en-US" dirty="0"/>
              <a:t>といったミスを防ぎ、ユーザーにとって本当に満足度の高い提案を実現しています。</a:t>
            </a:r>
          </a:p>
          <a:p>
            <a:r>
              <a:rPr lang="ja-JP" altLang="en-US" dirty="0"/>
              <a:t>まとめると、このアプリの機械学習は、難しいことをしているように見えて実際は「人の判断を数値化」している仕組みです。「</a:t>
            </a:r>
            <a:r>
              <a:rPr lang="en-US" altLang="ja-JP" dirty="0"/>
              <a:t>AI</a:t>
            </a:r>
            <a:r>
              <a:rPr lang="ja-JP" altLang="en-US" dirty="0"/>
              <a:t>が考えている」というより、「人が考えていることをコンピュータが再現している」と捉えてもらえると理解しやすいと思います。</a:t>
            </a:r>
          </a:p>
          <a:p>
            <a:endParaRPr lang="ja-JP" altLang="en-US" dirty="0"/>
          </a:p>
        </p:txBody>
      </p:sp>
      <p:sp>
        <p:nvSpPr>
          <p:cNvPr id="4" name="スライド番号プレースホルダー 3">
            <a:extLst>
              <a:ext uri="{FF2B5EF4-FFF2-40B4-BE49-F238E27FC236}">
                <a16:creationId xmlns:a16="http://schemas.microsoft.com/office/drawing/2014/main" id="{1F08499A-2FA2-3847-E6A9-19A2736E8EE1}"/>
              </a:ext>
            </a:extLst>
          </p:cNvPr>
          <p:cNvSpPr>
            <a:spLocks noGrp="1"/>
          </p:cNvSpPr>
          <p:nvPr>
            <p:ph type="sldNum" sz="quarter" idx="5"/>
          </p:nvPr>
        </p:nvSpPr>
        <p:spPr/>
        <p:txBody>
          <a:bodyPr/>
          <a:lstStyle/>
          <a:p>
            <a:fld id="{A52B8077-04DB-4A51-893B-64E45C1D391E}" type="slidenum">
              <a:rPr kumimoji="1" lang="ja-JP" altLang="en-US" smtClean="0"/>
              <a:t>9</a:t>
            </a:fld>
            <a:endParaRPr kumimoji="1" lang="ja-JP" altLang="en-US"/>
          </a:p>
        </p:txBody>
      </p:sp>
    </p:spTree>
    <p:extLst>
      <p:ext uri="{BB962C8B-B14F-4D97-AF65-F5344CB8AC3E}">
        <p14:creationId xmlns:p14="http://schemas.microsoft.com/office/powerpoint/2010/main" val="2061379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1/16/2026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3795483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1/16/2026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2319066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1/16/2026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8935317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1/16/2026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5452347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7F45AC6-C491-4585-A584-9CE2AF7D5500}" type="datetime1">
              <a:rPr lang="en-US" smtClean="0"/>
              <a:t>1/16/2026</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668852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67F45AC6-C491-4585-A584-9CE2AF7D5500}" type="datetime1">
              <a:rPr lang="en-US" smtClean="0"/>
              <a:t>1/16/2026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6382766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67F45AC6-C491-4585-A584-9CE2AF7D5500}" type="datetime1">
              <a:rPr lang="en-US" smtClean="0"/>
              <a:t>1/16/2026</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6621989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67F45AC6-C491-4585-A584-9CE2AF7D5500}" type="datetime1">
              <a:rPr lang="en-US" smtClean="0"/>
              <a:t>1/16/2026</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4795352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F45AC6-C491-4585-A584-9CE2AF7D5500}" type="datetime1">
              <a:rPr lang="en-US" smtClean="0"/>
              <a:t>1/16/2026</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3846162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7F45AC6-C491-4585-A584-9CE2AF7D5500}" type="datetime1">
              <a:rPr lang="en-US" smtClean="0"/>
              <a:t>1/16/2026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7037352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67F45AC6-C491-4585-A584-9CE2AF7D5500}" type="datetime1">
              <a:rPr lang="en-US" smtClean="0"/>
              <a:t>1/16/2026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90109931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F45AC6-C491-4585-A584-9CE2AF7D5500}" type="datetime1">
              <a:rPr lang="en-US" smtClean="0"/>
              <a:t>1/16/2026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057153-B650-4DEB-B370-79DDCFDCE934}" type="slidenum">
              <a:rPr lang="en-US" smtClean="0"/>
              <a:t>‹#›</a:t>
            </a:fld>
            <a:endParaRPr lang="en-US"/>
          </a:p>
        </p:txBody>
      </p:sp>
    </p:spTree>
    <p:extLst>
      <p:ext uri="{BB962C8B-B14F-4D97-AF65-F5344CB8AC3E}">
        <p14:creationId xmlns:p14="http://schemas.microsoft.com/office/powerpoint/2010/main" val="131187749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hf sldNum="0"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chart" Target="../charts/char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Rectangle 42">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タイトル 1">
            <a:extLst>
              <a:ext uri="{FF2B5EF4-FFF2-40B4-BE49-F238E27FC236}">
                <a16:creationId xmlns:a16="http://schemas.microsoft.com/office/drawing/2014/main" id="{E4908FA3-C647-D60B-01D3-8EB3FAE6608A}"/>
              </a:ext>
            </a:extLst>
          </p:cNvPr>
          <p:cNvSpPr>
            <a:spLocks noGrp="1"/>
          </p:cNvSpPr>
          <p:nvPr>
            <p:ph type="ctrTitle"/>
          </p:nvPr>
        </p:nvSpPr>
        <p:spPr>
          <a:xfrm>
            <a:off x="1522030" y="1209220"/>
            <a:ext cx="9147940" cy="2337238"/>
          </a:xfrm>
        </p:spPr>
        <p:txBody>
          <a:bodyPr anchor="b">
            <a:normAutofit fontScale="90000"/>
          </a:bodyPr>
          <a:lstStyle/>
          <a:p>
            <a:r>
              <a:rPr kumimoji="1" lang="ja-JP" altLang="en-US" sz="5600" dirty="0">
                <a:solidFill>
                  <a:srgbClr val="FFFFFF"/>
                </a:solidFill>
              </a:rPr>
              <a:t>最終制作発表</a:t>
            </a:r>
            <a:br>
              <a:rPr kumimoji="1" lang="en-US" altLang="ja-JP" sz="5600" dirty="0">
                <a:solidFill>
                  <a:srgbClr val="FFFFFF"/>
                </a:solidFill>
              </a:rPr>
            </a:br>
            <a:br>
              <a:rPr kumimoji="1" lang="en-US" altLang="ja-JP" sz="5600" dirty="0">
                <a:solidFill>
                  <a:srgbClr val="FFFFFF"/>
                </a:solidFill>
              </a:rPr>
            </a:br>
            <a:r>
              <a:rPr lang="ja-JP" altLang="en-US" sz="2700" dirty="0">
                <a:solidFill>
                  <a:srgbClr val="FFFFFF"/>
                </a:solidFill>
              </a:rPr>
              <a:t>～機械学習を用いた在庫管理連動型レシピ提案システム～</a:t>
            </a:r>
            <a:br>
              <a:rPr lang="en-US" altLang="ja-JP" sz="2700" dirty="0">
                <a:solidFill>
                  <a:srgbClr val="FFFFFF"/>
                </a:solidFill>
              </a:rPr>
            </a:br>
            <a:r>
              <a:rPr lang="ja-JP" altLang="en-US" sz="2700" dirty="0">
                <a:solidFill>
                  <a:srgbClr val="FFFFFF"/>
                </a:solidFill>
              </a:rPr>
              <a:t>「</a:t>
            </a:r>
            <a:r>
              <a:rPr lang="en-US" altLang="ja-JP" sz="2700" dirty="0" err="1">
                <a:solidFill>
                  <a:srgbClr val="FFFFFF"/>
                </a:solidFill>
              </a:rPr>
              <a:t>FridgeMate</a:t>
            </a:r>
            <a:r>
              <a:rPr lang="en-US" altLang="ja-JP" sz="2700" dirty="0">
                <a:solidFill>
                  <a:srgbClr val="FFFFFF"/>
                </a:solidFill>
              </a:rPr>
              <a:t> AI</a:t>
            </a:r>
            <a:r>
              <a:rPr lang="ja-JP" altLang="en-US" sz="2700" dirty="0">
                <a:solidFill>
                  <a:srgbClr val="FFFFFF"/>
                </a:solidFill>
              </a:rPr>
              <a:t>」</a:t>
            </a:r>
            <a:endParaRPr kumimoji="1" lang="ja-JP" altLang="en-US" sz="2700" dirty="0">
              <a:solidFill>
                <a:srgbClr val="FFFFFF"/>
              </a:solidFill>
            </a:endParaRPr>
          </a:p>
        </p:txBody>
      </p:sp>
      <p:sp>
        <p:nvSpPr>
          <p:cNvPr id="3" name="字幕 2">
            <a:extLst>
              <a:ext uri="{FF2B5EF4-FFF2-40B4-BE49-F238E27FC236}">
                <a16:creationId xmlns:a16="http://schemas.microsoft.com/office/drawing/2014/main" id="{B9BF4F2D-9D06-6CD1-3785-59F00067D07F}"/>
              </a:ext>
            </a:extLst>
          </p:cNvPr>
          <p:cNvSpPr>
            <a:spLocks noGrp="1"/>
          </p:cNvSpPr>
          <p:nvPr>
            <p:ph type="subTitle" idx="1"/>
          </p:nvPr>
        </p:nvSpPr>
        <p:spPr>
          <a:xfrm>
            <a:off x="1522030" y="3605577"/>
            <a:ext cx="9147940" cy="1324303"/>
          </a:xfrm>
        </p:spPr>
        <p:txBody>
          <a:bodyPr anchor="t">
            <a:normAutofit fontScale="92500" lnSpcReduction="20000"/>
          </a:bodyPr>
          <a:lstStyle/>
          <a:p>
            <a:pPr algn="r"/>
            <a:endParaRPr kumimoji="1" lang="en-US" altLang="ja-JP" sz="2000" dirty="0">
              <a:solidFill>
                <a:srgbClr val="FFFFFF"/>
              </a:solidFill>
            </a:endParaRPr>
          </a:p>
          <a:p>
            <a:pPr algn="r"/>
            <a:endParaRPr kumimoji="1" lang="en-US" altLang="ja-JP" sz="2000" dirty="0">
              <a:solidFill>
                <a:srgbClr val="FFFFFF"/>
              </a:solidFill>
            </a:endParaRPr>
          </a:p>
          <a:p>
            <a:pPr algn="r"/>
            <a:r>
              <a:rPr kumimoji="1" lang="en-US" altLang="ja-JP" sz="2000" dirty="0">
                <a:solidFill>
                  <a:srgbClr val="FFFFFF"/>
                </a:solidFill>
              </a:rPr>
              <a:t>2026.1.19</a:t>
            </a:r>
          </a:p>
          <a:p>
            <a:pPr algn="r"/>
            <a:r>
              <a:rPr kumimoji="1" lang="ja-JP" altLang="en-US" sz="2000" dirty="0">
                <a:solidFill>
                  <a:srgbClr val="FFFFFF"/>
                </a:solidFill>
              </a:rPr>
              <a:t>梶川　美里</a:t>
            </a:r>
            <a:endParaRPr kumimoji="1" lang="en-US" altLang="ja-JP" sz="2000" dirty="0">
              <a:solidFill>
                <a:srgbClr val="FFFFFF"/>
              </a:solidFill>
            </a:endParaRPr>
          </a:p>
          <a:p>
            <a:pPr algn="r"/>
            <a:endParaRPr kumimoji="1" lang="ja-JP" altLang="en-US" sz="2000" dirty="0">
              <a:solidFill>
                <a:srgbClr val="FFFFFF"/>
              </a:solidFill>
            </a:endParaRPr>
          </a:p>
        </p:txBody>
      </p:sp>
      <p:sp>
        <p:nvSpPr>
          <p:cNvPr id="5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58"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4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5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53"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55"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57" name="Straight Connector 56">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71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39EEA1-5593-066F-1B34-BC2751CC016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7E0F17-4CD4-CF3C-E3D8-1CC85400D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A222D0C-F4E3-D0B3-940A-CAECE19D6D90}"/>
              </a:ext>
            </a:extLst>
          </p:cNvPr>
          <p:cNvSpPr>
            <a:spLocks noGrp="1"/>
          </p:cNvSpPr>
          <p:nvPr>
            <p:ph type="title"/>
          </p:nvPr>
        </p:nvSpPr>
        <p:spPr>
          <a:xfrm>
            <a:off x="873867" y="806471"/>
            <a:ext cx="9629880" cy="1092814"/>
          </a:xfrm>
        </p:spPr>
        <p:txBody>
          <a:bodyPr anchor="b">
            <a:normAutofit/>
          </a:bodyPr>
          <a:lstStyle/>
          <a:p>
            <a:r>
              <a:rPr lang="ja-JP" altLang="en-US" dirty="0"/>
              <a:t>🔍特徴量化 </a:t>
            </a:r>
            <a:r>
              <a:rPr lang="en-US" altLang="ja-JP" dirty="0"/>
              <a:t>(Feature Engineering)</a:t>
            </a:r>
          </a:p>
        </p:txBody>
      </p:sp>
      <p:cxnSp>
        <p:nvCxnSpPr>
          <p:cNvPr id="11" name="Straight Connector 10">
            <a:extLst>
              <a:ext uri="{FF2B5EF4-FFF2-40B4-BE49-F238E27FC236}">
                <a16:creationId xmlns:a16="http://schemas.microsoft.com/office/drawing/2014/main" id="{B85E1A63-E312-CDCD-72C3-F8B227AED74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5CA014B7-6285-6AEF-E8E5-521E9EB3FD08}"/>
              </a:ext>
            </a:extLst>
          </p:cNvPr>
          <p:cNvSpPr>
            <a:spLocks noGrp="1"/>
          </p:cNvSpPr>
          <p:nvPr>
            <p:ph idx="1"/>
          </p:nvPr>
        </p:nvSpPr>
        <p:spPr>
          <a:xfrm>
            <a:off x="430306" y="2228993"/>
            <a:ext cx="11168795" cy="4275973"/>
          </a:xfrm>
        </p:spPr>
        <p:txBody>
          <a:bodyPr anchor="t">
            <a:normAutofit/>
          </a:bodyPr>
          <a:lstStyle/>
          <a:p>
            <a:pPr>
              <a:buNone/>
            </a:pPr>
            <a:r>
              <a:rPr lang="ja-JP" altLang="en-US" sz="1600" dirty="0"/>
              <a:t>機械学習モデルが計算できるように、レシピの材料リストというテキストデータを数値のベクトルに変換</a:t>
            </a:r>
            <a:endParaRPr lang="en-US" altLang="ja-JP" sz="1600" dirty="0"/>
          </a:p>
          <a:p>
            <a:pPr>
              <a:buNone/>
            </a:pPr>
            <a:endParaRPr lang="ja-JP" altLang="en-US" sz="1600" dirty="0"/>
          </a:p>
          <a:p>
            <a:pPr>
              <a:buNone/>
            </a:pPr>
            <a:r>
              <a:rPr lang="en-US" altLang="ja-JP" sz="1600" b="1" dirty="0"/>
              <a:t>TF-IDF</a:t>
            </a:r>
            <a:r>
              <a:rPr lang="ja-JP" altLang="en-US" sz="1600" b="1" dirty="0"/>
              <a:t>ベクトル化の採用</a:t>
            </a:r>
            <a:r>
              <a:rPr lang="en-US" altLang="ja-JP" sz="1600" b="1" dirty="0"/>
              <a:t>:</a:t>
            </a:r>
            <a:r>
              <a:rPr lang="ja-JP" altLang="en-US" sz="1600" dirty="0"/>
              <a:t> 各レシピの材料リストを一つのテキストとしてまとめ、</a:t>
            </a:r>
            <a:r>
              <a:rPr lang="en-US" altLang="ja-JP" sz="1600" dirty="0" err="1">
                <a:latin typeface="Courier New" panose="02070309020205020404" pitchFamily="49" charset="0"/>
              </a:rPr>
              <a:t>TfidfVectorizer</a:t>
            </a:r>
            <a:r>
              <a:rPr lang="ja-JP" altLang="en-US" sz="1600" dirty="0"/>
              <a:t> を用いて、</a:t>
            </a:r>
            <a:endParaRPr lang="en-US" altLang="ja-JP" sz="1600" dirty="0"/>
          </a:p>
          <a:p>
            <a:pPr>
              <a:buNone/>
            </a:pPr>
            <a:r>
              <a:rPr lang="ja-JP" altLang="en-US" sz="1600" dirty="0"/>
              <a:t>　　　　　　　　　　　どの材料がそのレシピにおいて重要かを示す数値ベクトル（</a:t>
            </a:r>
            <a:r>
              <a:rPr lang="en-US" altLang="ja-JP" sz="1600" dirty="0" err="1">
                <a:latin typeface="Courier New" panose="02070309020205020404" pitchFamily="49" charset="0"/>
              </a:rPr>
              <a:t>ingredient_features</a:t>
            </a:r>
            <a:r>
              <a:rPr lang="ja-JP" altLang="en-US" sz="1600" dirty="0"/>
              <a:t>）を生成</a:t>
            </a:r>
            <a:endParaRPr lang="en-US" altLang="ja-JP" sz="1600" dirty="0"/>
          </a:p>
          <a:p>
            <a:pPr>
              <a:buNone/>
            </a:pPr>
            <a:r>
              <a:rPr lang="en-US" altLang="ja-JP" sz="1600" b="1" dirty="0"/>
              <a:t>TF-IDF</a:t>
            </a:r>
            <a:r>
              <a:rPr lang="ja-JP" altLang="en-US" sz="1600" b="1" dirty="0"/>
              <a:t>の仕組み</a:t>
            </a:r>
            <a:endParaRPr lang="en-US" altLang="ja-JP" sz="1600" b="1" dirty="0"/>
          </a:p>
          <a:p>
            <a:pPr>
              <a:buNone/>
            </a:pPr>
            <a:r>
              <a:rPr lang="ja-JP" altLang="en-US" sz="1600" dirty="0"/>
              <a:t>　単語の出現頻度</a:t>
            </a:r>
            <a:r>
              <a:rPr lang="en-US" altLang="ja-JP" sz="1600" dirty="0"/>
              <a:t>(TF)</a:t>
            </a:r>
            <a:r>
              <a:rPr lang="ja-JP" altLang="en-US" sz="1600" dirty="0"/>
              <a:t>とその単語がどれだけ珍しいか</a:t>
            </a:r>
            <a:r>
              <a:rPr lang="en-US" altLang="ja-JP" sz="1600" dirty="0"/>
              <a:t>(IDF)</a:t>
            </a:r>
            <a:r>
              <a:rPr lang="ja-JP" altLang="en-US" sz="1600" dirty="0"/>
              <a:t>を掛け合わせ、各食材の「重要度」を算出</a:t>
            </a:r>
          </a:p>
        </p:txBody>
      </p:sp>
      <p:sp>
        <p:nvSpPr>
          <p:cNvPr id="13" name="Graphic 11">
            <a:extLst>
              <a:ext uri="{FF2B5EF4-FFF2-40B4-BE49-F238E27FC236}">
                <a16:creationId xmlns:a16="http://schemas.microsoft.com/office/drawing/2014/main" id="{5030EDCB-B91D-D45F-B3D5-4B857C48A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336EA623-E938-E9A8-A565-BDEFB2999D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5" name="図 4">
            <a:extLst>
              <a:ext uri="{FF2B5EF4-FFF2-40B4-BE49-F238E27FC236}">
                <a16:creationId xmlns:a16="http://schemas.microsoft.com/office/drawing/2014/main" id="{8C57B62E-5B4F-21F9-04D2-6DC89038B0EE}"/>
              </a:ext>
            </a:extLst>
          </p:cNvPr>
          <p:cNvPicPr>
            <a:picLocks noChangeAspect="1"/>
          </p:cNvPicPr>
          <p:nvPr/>
        </p:nvPicPr>
        <p:blipFill>
          <a:blip r:embed="rId3">
            <a:extLst>
              <a:ext uri="{28A0092B-C50C-407E-A947-70E740481C1C}">
                <a14:useLocalDpi xmlns:a14="http://schemas.microsoft.com/office/drawing/2010/main" val="0"/>
              </a:ext>
            </a:extLst>
          </a:blip>
          <a:srcRect l="7240" t="28325" r="4457" b="23365"/>
          <a:stretch>
            <a:fillRect/>
          </a:stretch>
        </p:blipFill>
        <p:spPr>
          <a:xfrm>
            <a:off x="1883391" y="5596352"/>
            <a:ext cx="1637789" cy="143795"/>
          </a:xfrm>
          <a:prstGeom prst="rect">
            <a:avLst/>
          </a:prstGeom>
        </p:spPr>
      </p:pic>
      <p:pic>
        <p:nvPicPr>
          <p:cNvPr id="10" name="図 9" descr="概略図 が含まれている画像&#10;&#10;AI 生成コンテンツは誤りを含む可能性があります。">
            <a:extLst>
              <a:ext uri="{FF2B5EF4-FFF2-40B4-BE49-F238E27FC236}">
                <a16:creationId xmlns:a16="http://schemas.microsoft.com/office/drawing/2014/main" id="{679084A1-5A3E-E67E-26FA-2FF2E24154A3}"/>
              </a:ext>
            </a:extLst>
          </p:cNvPr>
          <p:cNvPicPr>
            <a:picLocks noChangeAspect="1"/>
          </p:cNvPicPr>
          <p:nvPr/>
        </p:nvPicPr>
        <p:blipFill>
          <a:blip r:embed="rId4">
            <a:extLst>
              <a:ext uri="{28A0092B-C50C-407E-A947-70E740481C1C}">
                <a14:useLocalDpi xmlns:a14="http://schemas.microsoft.com/office/drawing/2010/main" val="0"/>
              </a:ext>
            </a:extLst>
          </a:blip>
          <a:srcRect l="3750" r="4481"/>
          <a:stretch>
            <a:fillRect/>
          </a:stretch>
        </p:blipFill>
        <p:spPr>
          <a:xfrm>
            <a:off x="1883391" y="4507416"/>
            <a:ext cx="2708560" cy="459812"/>
          </a:xfrm>
          <a:prstGeom prst="rect">
            <a:avLst/>
          </a:prstGeom>
        </p:spPr>
      </p:pic>
      <p:pic>
        <p:nvPicPr>
          <p:cNvPr id="4" name="図 3" descr="テキスト&#10;&#10;AI 生成コンテンツは誤りを含む可能性があります。">
            <a:extLst>
              <a:ext uri="{FF2B5EF4-FFF2-40B4-BE49-F238E27FC236}">
                <a16:creationId xmlns:a16="http://schemas.microsoft.com/office/drawing/2014/main" id="{BE16A608-F4AF-B882-0822-E8600802F575}"/>
              </a:ext>
            </a:extLst>
          </p:cNvPr>
          <p:cNvPicPr>
            <a:picLocks noChangeAspect="1"/>
          </p:cNvPicPr>
          <p:nvPr/>
        </p:nvPicPr>
        <p:blipFill>
          <a:blip r:embed="rId5">
            <a:extLst>
              <a:ext uri="{28A0092B-C50C-407E-A947-70E740481C1C}">
                <a14:useLocalDpi xmlns:a14="http://schemas.microsoft.com/office/drawing/2010/main" val="0"/>
              </a:ext>
            </a:extLst>
          </a:blip>
          <a:srcRect l="2168" t="18078" r="8810" b="16054"/>
          <a:stretch>
            <a:fillRect/>
          </a:stretch>
        </p:blipFill>
        <p:spPr>
          <a:xfrm>
            <a:off x="1883391" y="5066979"/>
            <a:ext cx="2775141" cy="376720"/>
          </a:xfrm>
          <a:prstGeom prst="rect">
            <a:avLst/>
          </a:prstGeom>
        </p:spPr>
      </p:pic>
      <p:sp>
        <p:nvSpPr>
          <p:cNvPr id="7" name="四角形: 角を丸くする 6">
            <a:extLst>
              <a:ext uri="{FF2B5EF4-FFF2-40B4-BE49-F238E27FC236}">
                <a16:creationId xmlns:a16="http://schemas.microsoft.com/office/drawing/2014/main" id="{B7E722DA-A3A3-3317-3F7B-0BEF2EE2FC47}"/>
              </a:ext>
            </a:extLst>
          </p:cNvPr>
          <p:cNvSpPr/>
          <p:nvPr/>
        </p:nvSpPr>
        <p:spPr>
          <a:xfrm>
            <a:off x="1727201" y="4419618"/>
            <a:ext cx="3073400" cy="1500477"/>
          </a:xfrm>
          <a:prstGeom prst="roundRect">
            <a:avLst/>
          </a:prstGeom>
          <a:noFill/>
          <a:ln w="63500">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pic>
        <p:nvPicPr>
          <p:cNvPr id="8" name="図 7" descr="グラフィカル ユーザー インターフェイス が含まれている画像&#10;&#10;AI 生成コンテンツは誤りを含む可能性があります。">
            <a:extLst>
              <a:ext uri="{FF2B5EF4-FFF2-40B4-BE49-F238E27FC236}">
                <a16:creationId xmlns:a16="http://schemas.microsoft.com/office/drawing/2014/main" id="{B3C3D4CC-D0C5-DD55-FAEC-781BA5333870}"/>
              </a:ext>
            </a:extLst>
          </p:cNvPr>
          <p:cNvPicPr>
            <a:picLocks noChangeAspect="1"/>
          </p:cNvPicPr>
          <p:nvPr/>
        </p:nvPicPr>
        <p:blipFill>
          <a:blip r:embed="rId6">
            <a:extLst>
              <a:ext uri="{28A0092B-C50C-407E-A947-70E740481C1C}">
                <a14:useLocalDpi xmlns:a14="http://schemas.microsoft.com/office/drawing/2010/main" val="0"/>
              </a:ext>
            </a:extLst>
          </a:blip>
          <a:srcRect t="40246" r="64712" b="24666"/>
          <a:stretch>
            <a:fillRect/>
          </a:stretch>
        </p:blipFill>
        <p:spPr>
          <a:xfrm>
            <a:off x="9051762" y="4392323"/>
            <a:ext cx="2091597" cy="2079744"/>
          </a:xfrm>
          <a:prstGeom prst="rect">
            <a:avLst/>
          </a:prstGeom>
        </p:spPr>
      </p:pic>
      <p:sp>
        <p:nvSpPr>
          <p:cNvPr id="14" name="吹き出し: 角を丸めた四角形 13">
            <a:extLst>
              <a:ext uri="{FF2B5EF4-FFF2-40B4-BE49-F238E27FC236}">
                <a16:creationId xmlns:a16="http://schemas.microsoft.com/office/drawing/2014/main" id="{3141E994-893F-9D42-9072-CA288B764020}"/>
              </a:ext>
            </a:extLst>
          </p:cNvPr>
          <p:cNvSpPr/>
          <p:nvPr/>
        </p:nvSpPr>
        <p:spPr>
          <a:xfrm>
            <a:off x="5773004" y="4636183"/>
            <a:ext cx="3525760" cy="861591"/>
          </a:xfrm>
          <a:prstGeom prst="wedgeRoundRectCallout">
            <a:avLst>
              <a:gd name="adj1" fmla="val 56787"/>
              <a:gd name="adj2" fmla="val -1755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ja-JP" sz="1600" dirty="0"/>
              <a:t>TF-IDF</a:t>
            </a:r>
            <a:r>
              <a:rPr kumimoji="1" lang="ja-JP" altLang="en-US" sz="1600" dirty="0"/>
              <a:t>は検索エンジンや要約、</a:t>
            </a:r>
            <a:endParaRPr kumimoji="1" lang="en-US" altLang="ja-JP" sz="1600" dirty="0"/>
          </a:p>
          <a:p>
            <a:pPr algn="ctr"/>
            <a:r>
              <a:rPr kumimoji="1" lang="ja-JP" altLang="en-US" sz="1600" dirty="0"/>
              <a:t>自然言語処理にも使われるているよ</a:t>
            </a:r>
          </a:p>
        </p:txBody>
      </p:sp>
    </p:spTree>
    <p:extLst>
      <p:ext uri="{BB962C8B-B14F-4D97-AF65-F5344CB8AC3E}">
        <p14:creationId xmlns:p14="http://schemas.microsoft.com/office/powerpoint/2010/main" val="1193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9DE8B7-055A-8A57-169C-6682DC15FAB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0C13E36-45FA-B6C6-73F4-E120DD9736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78335EB-F5D5-DC3F-3D50-B5EDEC12B727}"/>
              </a:ext>
            </a:extLst>
          </p:cNvPr>
          <p:cNvSpPr>
            <a:spLocks noGrp="1"/>
          </p:cNvSpPr>
          <p:nvPr>
            <p:ph type="title"/>
          </p:nvPr>
        </p:nvSpPr>
        <p:spPr>
          <a:xfrm>
            <a:off x="820988" y="783259"/>
            <a:ext cx="10242603" cy="1016157"/>
          </a:xfrm>
        </p:spPr>
        <p:txBody>
          <a:bodyPr anchor="b">
            <a:normAutofit/>
          </a:bodyPr>
          <a:lstStyle/>
          <a:p>
            <a:r>
              <a:rPr lang="ja-JP" altLang="en-US" dirty="0">
                <a:solidFill>
                  <a:schemeClr val="tx1">
                    <a:alpha val="80000"/>
                  </a:schemeClr>
                </a:solidFill>
              </a:rPr>
              <a:t>🔢材料を数値化する際の注意点</a:t>
            </a:r>
            <a:endParaRPr kumimoji="1" lang="ja-JP" altLang="en-US" dirty="0"/>
          </a:p>
        </p:txBody>
      </p:sp>
      <p:cxnSp>
        <p:nvCxnSpPr>
          <p:cNvPr id="12" name="Straight Connector 11">
            <a:extLst>
              <a:ext uri="{FF2B5EF4-FFF2-40B4-BE49-F238E27FC236}">
                <a16:creationId xmlns:a16="http://schemas.microsoft.com/office/drawing/2014/main" id="{29B44778-0826-7FB9-8A63-15398A6BEF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1E08D252-9100-9CEA-6D4F-FB9A1A341D87}"/>
              </a:ext>
            </a:extLst>
          </p:cNvPr>
          <p:cNvSpPr>
            <a:spLocks noGrp="1"/>
          </p:cNvSpPr>
          <p:nvPr>
            <p:ph idx="1"/>
          </p:nvPr>
        </p:nvSpPr>
        <p:spPr>
          <a:xfrm>
            <a:off x="1391189" y="2199506"/>
            <a:ext cx="6119458" cy="4224665"/>
          </a:xfrm>
        </p:spPr>
        <p:txBody>
          <a:bodyPr anchor="t">
            <a:normAutofit/>
          </a:bodyPr>
          <a:lstStyle/>
          <a:p>
            <a:pPr marL="0" indent="0">
              <a:buNone/>
            </a:pPr>
            <a:r>
              <a:rPr kumimoji="1" lang="ja-JP" altLang="en-US" sz="1600" u="sng" dirty="0">
                <a:solidFill>
                  <a:schemeClr val="tx1">
                    <a:alpha val="80000"/>
                  </a:schemeClr>
                </a:solidFill>
              </a:rPr>
              <a:t>同一食材として</a:t>
            </a:r>
            <a:r>
              <a:rPr kumimoji="1" lang="en-US" altLang="ja-JP" sz="1600" u="sng" dirty="0">
                <a:solidFill>
                  <a:schemeClr val="tx1">
                    <a:alpha val="80000"/>
                  </a:schemeClr>
                </a:solidFill>
              </a:rPr>
              <a:t>PC</a:t>
            </a:r>
            <a:r>
              <a:rPr kumimoji="1" lang="ja-JP" altLang="en-US" sz="1600" u="sng" dirty="0">
                <a:solidFill>
                  <a:schemeClr val="tx1">
                    <a:alpha val="80000"/>
                  </a:schemeClr>
                </a:solidFill>
              </a:rPr>
              <a:t>に認識させるには</a:t>
            </a:r>
            <a:endParaRPr kumimoji="1" lang="en-US" altLang="ja-JP" sz="1600" u="sng" dirty="0">
              <a:solidFill>
                <a:schemeClr val="tx1">
                  <a:alpha val="80000"/>
                </a:schemeClr>
              </a:solidFill>
            </a:endParaRPr>
          </a:p>
          <a:p>
            <a:pPr marL="0" indent="0">
              <a:buNone/>
            </a:pPr>
            <a:r>
              <a:rPr kumimoji="1" lang="ja-JP" altLang="en-US" sz="1600" dirty="0">
                <a:solidFill>
                  <a:schemeClr val="tx1">
                    <a:alpha val="80000"/>
                  </a:schemeClr>
                </a:solidFill>
              </a:rPr>
              <a:t>レシピデータベース内の表記を統一</a:t>
            </a:r>
            <a:endParaRPr kumimoji="1" lang="en-US" altLang="ja-JP" sz="1600" dirty="0">
              <a:solidFill>
                <a:schemeClr val="tx1">
                  <a:alpha val="80000"/>
                </a:schemeClr>
              </a:solidFill>
            </a:endParaRPr>
          </a:p>
          <a:p>
            <a:pPr marL="0" indent="0">
              <a:buNone/>
            </a:pPr>
            <a:r>
              <a:rPr lang="ja-JP" altLang="en-US" sz="1600" dirty="0">
                <a:solidFill>
                  <a:schemeClr val="tx1">
                    <a:alpha val="80000"/>
                  </a:schemeClr>
                </a:solidFill>
              </a:rPr>
              <a:t>例）玉ねぎ、タマネギ、玉葱</a:t>
            </a:r>
            <a:endParaRPr lang="en-US" altLang="ja-JP" sz="1600" dirty="0">
              <a:solidFill>
                <a:schemeClr val="tx1">
                  <a:alpha val="80000"/>
                </a:schemeClr>
              </a:solidFill>
            </a:endParaRPr>
          </a:p>
          <a:p>
            <a:pPr marL="0" indent="0">
              <a:buNone/>
            </a:pPr>
            <a:r>
              <a:rPr lang="ja-JP" altLang="en-US" sz="1600" dirty="0">
                <a:solidFill>
                  <a:schemeClr val="tx1">
                    <a:alpha val="80000"/>
                  </a:schemeClr>
                </a:solidFill>
              </a:rPr>
              <a:t>　　豚肉、豚こま肉、豚こま切れ肉</a:t>
            </a:r>
            <a:r>
              <a:rPr lang="en-US" altLang="ja-JP" sz="1600" dirty="0">
                <a:solidFill>
                  <a:schemeClr val="tx1">
                    <a:alpha val="80000"/>
                  </a:schemeClr>
                </a:solidFill>
              </a:rPr>
              <a:t>…</a:t>
            </a:r>
          </a:p>
          <a:p>
            <a:pPr marL="0" indent="0">
              <a:buNone/>
            </a:pPr>
            <a:r>
              <a:rPr kumimoji="1" lang="ja-JP" altLang="en-US" sz="1600" u="sng" dirty="0">
                <a:solidFill>
                  <a:schemeClr val="tx1">
                    <a:alpha val="80000"/>
                  </a:schemeClr>
                </a:solidFill>
              </a:rPr>
              <a:t>重量表記</a:t>
            </a:r>
            <a:r>
              <a:rPr kumimoji="1" lang="en-US" altLang="ja-JP" sz="1600" u="sng" dirty="0">
                <a:solidFill>
                  <a:schemeClr val="tx1">
                    <a:alpha val="80000"/>
                  </a:schemeClr>
                </a:solidFill>
              </a:rPr>
              <a:t>(</a:t>
            </a:r>
            <a:r>
              <a:rPr kumimoji="1" lang="ja-JP" altLang="en-US" sz="1600" u="sng" dirty="0">
                <a:solidFill>
                  <a:schemeClr val="tx1">
                    <a:alpha val="80000"/>
                  </a:schemeClr>
                </a:solidFill>
              </a:rPr>
              <a:t>単位</a:t>
            </a:r>
            <a:r>
              <a:rPr kumimoji="1" lang="en-US" altLang="ja-JP" sz="1600" u="sng" dirty="0">
                <a:solidFill>
                  <a:schemeClr val="tx1">
                    <a:alpha val="80000"/>
                  </a:schemeClr>
                </a:solidFill>
              </a:rPr>
              <a:t>)</a:t>
            </a:r>
            <a:r>
              <a:rPr kumimoji="1" lang="ja-JP" altLang="en-US" sz="1600" u="sng" dirty="0">
                <a:solidFill>
                  <a:schemeClr val="tx1">
                    <a:alpha val="80000"/>
                  </a:schemeClr>
                </a:solidFill>
              </a:rPr>
              <a:t>について</a:t>
            </a:r>
            <a:endParaRPr kumimoji="1" lang="en-US" altLang="ja-JP" sz="1600" u="sng" dirty="0">
              <a:solidFill>
                <a:schemeClr val="tx1">
                  <a:alpha val="80000"/>
                </a:schemeClr>
              </a:solidFill>
            </a:endParaRPr>
          </a:p>
          <a:p>
            <a:pPr marL="0" indent="0">
              <a:buNone/>
            </a:pPr>
            <a:r>
              <a:rPr lang="ja-JP" altLang="en-US" sz="1600" dirty="0">
                <a:solidFill>
                  <a:schemeClr val="tx1">
                    <a:alpha val="80000"/>
                  </a:schemeClr>
                </a:solidFill>
              </a:rPr>
              <a:t>ｇもしくは個数表記に統一</a:t>
            </a:r>
            <a:endParaRPr lang="en-US" altLang="ja-JP" sz="1600" dirty="0">
              <a:solidFill>
                <a:schemeClr val="tx1">
                  <a:alpha val="80000"/>
                </a:schemeClr>
              </a:solidFill>
            </a:endParaRPr>
          </a:p>
          <a:p>
            <a:pPr marL="0" indent="0">
              <a:buNone/>
            </a:pPr>
            <a:r>
              <a:rPr kumimoji="1" lang="ja-JP" altLang="en-US" sz="1600" dirty="0">
                <a:solidFill>
                  <a:schemeClr val="tx1">
                    <a:alpha val="80000"/>
                  </a:schemeClr>
                </a:solidFill>
              </a:rPr>
              <a:t>個数や大さじ表記だと</a:t>
            </a:r>
            <a:r>
              <a:rPr kumimoji="1" lang="en-US" altLang="ja-JP" sz="1600" dirty="0">
                <a:solidFill>
                  <a:schemeClr val="tx1">
                    <a:alpha val="80000"/>
                  </a:schemeClr>
                </a:solidFill>
              </a:rPr>
              <a:t>1/2</a:t>
            </a:r>
            <a:r>
              <a:rPr kumimoji="1" lang="ja-JP" altLang="en-US" sz="1600" dirty="0">
                <a:solidFill>
                  <a:schemeClr val="tx1">
                    <a:alpha val="80000"/>
                  </a:schemeClr>
                </a:solidFill>
              </a:rPr>
              <a:t>？？</a:t>
            </a:r>
            <a:r>
              <a:rPr kumimoji="1" lang="en-US" altLang="ja-JP" sz="1600" dirty="0">
                <a:solidFill>
                  <a:schemeClr val="tx1">
                    <a:alpha val="80000"/>
                  </a:schemeClr>
                </a:solidFill>
              </a:rPr>
              <a:t>0.5</a:t>
            </a:r>
            <a:r>
              <a:rPr kumimoji="1" lang="ja-JP" altLang="en-US" sz="1600" dirty="0">
                <a:solidFill>
                  <a:schemeClr val="tx1">
                    <a:alpha val="80000"/>
                  </a:schemeClr>
                </a:solidFill>
              </a:rPr>
              <a:t>？？</a:t>
            </a:r>
            <a:endParaRPr kumimoji="1" lang="en-US" altLang="ja-JP" sz="1600" dirty="0">
              <a:solidFill>
                <a:schemeClr val="tx1">
                  <a:alpha val="80000"/>
                </a:schemeClr>
              </a:solidFill>
            </a:endParaRPr>
          </a:p>
        </p:txBody>
      </p:sp>
      <p:sp>
        <p:nvSpPr>
          <p:cNvPr id="14" name="Graphic 11">
            <a:extLst>
              <a:ext uri="{FF2B5EF4-FFF2-40B4-BE49-F238E27FC236}">
                <a16:creationId xmlns:a16="http://schemas.microsoft.com/office/drawing/2014/main" id="{74D037C8-3DC5-044D-FFF6-23A8FD38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D4109D73-E6DA-E56E-95E2-A761E4149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吹き出し: 角を丸めた四角形 3">
            <a:extLst>
              <a:ext uri="{FF2B5EF4-FFF2-40B4-BE49-F238E27FC236}">
                <a16:creationId xmlns:a16="http://schemas.microsoft.com/office/drawing/2014/main" id="{FC698137-BB31-D06B-B771-27AA382ED04D}"/>
              </a:ext>
            </a:extLst>
          </p:cNvPr>
          <p:cNvSpPr/>
          <p:nvPr/>
        </p:nvSpPr>
        <p:spPr>
          <a:xfrm>
            <a:off x="2817994" y="4929119"/>
            <a:ext cx="3121125" cy="1145622"/>
          </a:xfrm>
          <a:prstGeom prst="wedgeRoundRectCallout">
            <a:avLst>
              <a:gd name="adj1" fmla="val -54286"/>
              <a:gd name="adj2" fmla="val -2392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レシピはｇ表記だと正確性は</a:t>
            </a:r>
            <a:endParaRPr kumimoji="1" lang="en-US" altLang="ja-JP" sz="1600" dirty="0"/>
          </a:p>
          <a:p>
            <a:pPr algn="ctr"/>
            <a:r>
              <a:rPr kumimoji="1" lang="ja-JP" altLang="en-US" sz="1600" dirty="0"/>
              <a:t>上がるけど在庫登録時にも</a:t>
            </a:r>
            <a:endParaRPr kumimoji="1" lang="en-US" altLang="ja-JP" sz="1600" dirty="0"/>
          </a:p>
          <a:p>
            <a:pPr algn="ctr"/>
            <a:r>
              <a:rPr kumimoji="1" lang="ja-JP" altLang="en-US" sz="1600" dirty="0"/>
              <a:t>重量登録しないといけない</a:t>
            </a:r>
            <a:endParaRPr kumimoji="1" lang="en-US" altLang="ja-JP" sz="1600" dirty="0"/>
          </a:p>
          <a:p>
            <a:pPr algn="ctr"/>
            <a:r>
              <a:rPr kumimoji="1" lang="ja-JP" altLang="en-US" sz="1600" dirty="0"/>
              <a:t>のは面倒だな</a:t>
            </a:r>
            <a:r>
              <a:rPr kumimoji="1" lang="en-US" altLang="ja-JP" sz="1600" dirty="0"/>
              <a:t>…</a:t>
            </a:r>
          </a:p>
        </p:txBody>
      </p:sp>
      <p:pic>
        <p:nvPicPr>
          <p:cNvPr id="7" name="図 6" descr="グラフィカル ユーザー インターフェイス, テーブル&#10;&#10;AI 生成コンテンツは誤りを含む可能性があります。">
            <a:extLst>
              <a:ext uri="{FF2B5EF4-FFF2-40B4-BE49-F238E27FC236}">
                <a16:creationId xmlns:a16="http://schemas.microsoft.com/office/drawing/2014/main" id="{CABAEB32-9B31-42AA-C4BB-C9B228C2DC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2882" y="2204440"/>
            <a:ext cx="4119980" cy="4058236"/>
          </a:xfrm>
          <a:prstGeom prst="rect">
            <a:avLst/>
          </a:prstGeom>
        </p:spPr>
      </p:pic>
      <p:pic>
        <p:nvPicPr>
          <p:cNvPr id="18" name="図 17" descr="屋内, テーブル, 部屋 が含まれている画像&#10;&#10;AI 生成コンテンツは誤りを含む可能性があります。">
            <a:extLst>
              <a:ext uri="{FF2B5EF4-FFF2-40B4-BE49-F238E27FC236}">
                <a16:creationId xmlns:a16="http://schemas.microsoft.com/office/drawing/2014/main" id="{6EC34C21-C9C5-6A3F-C86E-65538FFB0C29}"/>
              </a:ext>
            </a:extLst>
          </p:cNvPr>
          <p:cNvPicPr>
            <a:picLocks noChangeAspect="1"/>
          </p:cNvPicPr>
          <p:nvPr/>
        </p:nvPicPr>
        <p:blipFill>
          <a:blip r:embed="rId4">
            <a:extLst>
              <a:ext uri="{28A0092B-C50C-407E-A947-70E740481C1C}">
                <a14:useLocalDpi xmlns:a14="http://schemas.microsoft.com/office/drawing/2010/main" val="0"/>
              </a:ext>
            </a:extLst>
          </a:blip>
          <a:srcRect l="51405" t="9302" r="9585" b="52701"/>
          <a:stretch>
            <a:fillRect/>
          </a:stretch>
        </p:blipFill>
        <p:spPr>
          <a:xfrm>
            <a:off x="1187356" y="5024422"/>
            <a:ext cx="1498204" cy="1459345"/>
          </a:xfrm>
          <a:prstGeom prst="rect">
            <a:avLst/>
          </a:prstGeom>
        </p:spPr>
      </p:pic>
    </p:spTree>
    <p:extLst>
      <p:ext uri="{BB962C8B-B14F-4D97-AF65-F5344CB8AC3E}">
        <p14:creationId xmlns:p14="http://schemas.microsoft.com/office/powerpoint/2010/main" val="2442359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0403EC-B672-785D-A4DC-C4D797F2049F}"/>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A2B98F-5876-B18C-003C-50A5438F3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93F6BFB9-89AC-38AA-69B7-6D8D7151C9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C38E5F5D-0CFE-20BB-B1BF-43B1C1B234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4249D478-BCB6-B8B1-4326-ACD3F4F00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17" name="図 16" descr="グラフィカル ユーザー インターフェイス が含まれている画像&#10;&#10;AI 生成コンテンツは誤りを含む可能性があります。">
            <a:extLst>
              <a:ext uri="{FF2B5EF4-FFF2-40B4-BE49-F238E27FC236}">
                <a16:creationId xmlns:a16="http://schemas.microsoft.com/office/drawing/2014/main" id="{D12B8FFD-A0F7-AA4C-23C8-8FEFA0F498E9}"/>
              </a:ext>
            </a:extLst>
          </p:cNvPr>
          <p:cNvPicPr>
            <a:picLocks noChangeAspect="1"/>
          </p:cNvPicPr>
          <p:nvPr/>
        </p:nvPicPr>
        <p:blipFill>
          <a:blip r:embed="rId3">
            <a:extLst>
              <a:ext uri="{28A0092B-C50C-407E-A947-70E740481C1C}">
                <a14:useLocalDpi xmlns:a14="http://schemas.microsoft.com/office/drawing/2010/main" val="0"/>
              </a:ext>
            </a:extLst>
          </a:blip>
          <a:srcRect l="53351" t="5770" r="9079" b="52194"/>
          <a:stretch>
            <a:fillRect/>
          </a:stretch>
        </p:blipFill>
        <p:spPr>
          <a:xfrm>
            <a:off x="10376979" y="1386037"/>
            <a:ext cx="1269581" cy="1420537"/>
          </a:xfrm>
          <a:prstGeom prst="rect">
            <a:avLst/>
          </a:prstGeom>
        </p:spPr>
      </p:pic>
      <p:pic>
        <p:nvPicPr>
          <p:cNvPr id="6" name="図 5" descr="グラフィカル ユーザー インターフェイス, アプリケーション&#10;&#10;AI 生成コンテンツは誤りを含む可能性があります。">
            <a:extLst>
              <a:ext uri="{FF2B5EF4-FFF2-40B4-BE49-F238E27FC236}">
                <a16:creationId xmlns:a16="http://schemas.microsoft.com/office/drawing/2014/main" id="{66C2E245-191E-6CBE-0D3A-04049E0978FC}"/>
              </a:ext>
            </a:extLst>
          </p:cNvPr>
          <p:cNvPicPr>
            <a:picLocks noChangeAspect="1"/>
          </p:cNvPicPr>
          <p:nvPr/>
        </p:nvPicPr>
        <p:blipFill>
          <a:blip r:embed="rId4">
            <a:extLst>
              <a:ext uri="{28A0092B-C50C-407E-A947-70E740481C1C}">
                <a14:useLocalDpi xmlns:a14="http://schemas.microsoft.com/office/drawing/2010/main" val="0"/>
              </a:ext>
            </a:extLst>
          </a:blip>
          <a:srcRect l="3001" t="4616" r="2247" b="7272"/>
          <a:stretch>
            <a:fillRect/>
          </a:stretch>
        </p:blipFill>
        <p:spPr>
          <a:xfrm>
            <a:off x="864000" y="894439"/>
            <a:ext cx="9477583" cy="5875592"/>
          </a:xfrm>
          <a:prstGeom prst="rect">
            <a:avLst/>
          </a:prstGeom>
        </p:spPr>
      </p:pic>
      <p:sp>
        <p:nvSpPr>
          <p:cNvPr id="7" name="吹き出し: 角を丸めた四角形 6">
            <a:extLst>
              <a:ext uri="{FF2B5EF4-FFF2-40B4-BE49-F238E27FC236}">
                <a16:creationId xmlns:a16="http://schemas.microsoft.com/office/drawing/2014/main" id="{0829F1C5-B1F0-5133-25F1-E230938CAE83}"/>
              </a:ext>
            </a:extLst>
          </p:cNvPr>
          <p:cNvSpPr/>
          <p:nvPr/>
        </p:nvSpPr>
        <p:spPr>
          <a:xfrm>
            <a:off x="8673277" y="976340"/>
            <a:ext cx="1703702" cy="819394"/>
          </a:xfrm>
          <a:prstGeom prst="wedgeRoundRectCallout">
            <a:avLst>
              <a:gd name="adj1" fmla="val 58025"/>
              <a:gd name="adj2" fmla="val -1958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今日のご飯は何にする？</a:t>
            </a:r>
            <a:endParaRPr kumimoji="1" lang="en-US" altLang="ja-JP" dirty="0"/>
          </a:p>
        </p:txBody>
      </p:sp>
    </p:spTree>
    <p:extLst>
      <p:ext uri="{BB962C8B-B14F-4D97-AF65-F5344CB8AC3E}">
        <p14:creationId xmlns:p14="http://schemas.microsoft.com/office/powerpoint/2010/main" val="661000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E49B94-5D36-83A1-C9FA-E76A51F713A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F4D16A-E553-CDE5-6CA3-5F0A9BDC76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BCFF5AA2-7B61-63A1-A585-01F6993C3D17}"/>
              </a:ext>
            </a:extLst>
          </p:cNvPr>
          <p:cNvSpPr>
            <a:spLocks noGrp="1"/>
          </p:cNvSpPr>
          <p:nvPr>
            <p:ph type="title"/>
          </p:nvPr>
        </p:nvSpPr>
        <p:spPr>
          <a:xfrm>
            <a:off x="673308" y="806471"/>
            <a:ext cx="8406684" cy="979670"/>
          </a:xfrm>
        </p:spPr>
        <p:txBody>
          <a:bodyPr anchor="b">
            <a:normAutofit/>
          </a:bodyPr>
          <a:lstStyle/>
          <a:p>
            <a:r>
              <a:rPr kumimoji="1" lang="ja-JP" altLang="en-US" dirty="0"/>
              <a:t>実装：</a:t>
            </a:r>
            <a:r>
              <a:rPr kumimoji="1" lang="en-US" altLang="ja-JP" dirty="0" err="1"/>
              <a:t>TfidfVectorizer</a:t>
            </a:r>
            <a:r>
              <a:rPr kumimoji="1" lang="ja-JP" altLang="en-US" dirty="0"/>
              <a:t>での処理</a:t>
            </a:r>
          </a:p>
        </p:txBody>
      </p:sp>
      <p:cxnSp>
        <p:nvCxnSpPr>
          <p:cNvPr id="12" name="Straight Connector 11">
            <a:extLst>
              <a:ext uri="{FF2B5EF4-FFF2-40B4-BE49-F238E27FC236}">
                <a16:creationId xmlns:a16="http://schemas.microsoft.com/office/drawing/2014/main" id="{AD7614FA-78C5-F245-18B4-80A6AEC90B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1BBB0A0E-0D5A-E578-BB26-0FCFDDFA2116}"/>
              </a:ext>
            </a:extLst>
          </p:cNvPr>
          <p:cNvSpPr>
            <a:spLocks noGrp="1"/>
          </p:cNvSpPr>
          <p:nvPr>
            <p:ph idx="1"/>
          </p:nvPr>
        </p:nvSpPr>
        <p:spPr>
          <a:xfrm>
            <a:off x="430665" y="4100212"/>
            <a:ext cx="11168098" cy="2594311"/>
          </a:xfrm>
        </p:spPr>
        <p:txBody>
          <a:bodyPr anchor="t">
            <a:noAutofit/>
          </a:bodyPr>
          <a:lstStyle/>
          <a:p>
            <a:pPr marL="342900" indent="-342900">
              <a:buAutoNum type="arabicPeriod"/>
            </a:pPr>
            <a:r>
              <a:rPr lang="ja-JP" altLang="en-US" sz="1600" b="1" dirty="0">
                <a:solidFill>
                  <a:schemeClr val="tx1">
                    <a:alpha val="80000"/>
                  </a:schemeClr>
                </a:solidFill>
              </a:rPr>
              <a:t>材料のテキスト化</a:t>
            </a:r>
            <a:r>
              <a:rPr lang="en-US" altLang="ja-JP" sz="1600" dirty="0">
                <a:solidFill>
                  <a:schemeClr val="tx1">
                    <a:alpha val="80000"/>
                  </a:schemeClr>
                </a:solidFill>
              </a:rPr>
              <a:t>(</a:t>
            </a:r>
            <a:r>
              <a:rPr lang="ja-JP" altLang="en-US" sz="1600" dirty="0">
                <a:solidFill>
                  <a:schemeClr val="tx1">
                    <a:alpha val="80000"/>
                  </a:schemeClr>
                </a:solidFill>
              </a:rPr>
              <a:t>①、②</a:t>
            </a:r>
            <a:r>
              <a:rPr lang="en-US" altLang="ja-JP" sz="1600" dirty="0">
                <a:solidFill>
                  <a:schemeClr val="tx1">
                    <a:alpha val="80000"/>
                  </a:schemeClr>
                </a:solidFill>
              </a:rPr>
              <a:t>)</a:t>
            </a:r>
          </a:p>
          <a:p>
            <a:pPr marL="0" indent="0">
              <a:buNone/>
            </a:pPr>
            <a:r>
              <a:rPr lang="ja-JP" altLang="en-US" sz="1600" dirty="0">
                <a:solidFill>
                  <a:schemeClr val="tx1">
                    <a:alpha val="80000"/>
                  </a:schemeClr>
                </a:solidFill>
              </a:rPr>
              <a:t>　　各レシピの材料リストを一つの文字列にまとめる</a:t>
            </a:r>
            <a:endParaRPr lang="en-US" altLang="ja-JP" sz="1600" dirty="0">
              <a:solidFill>
                <a:schemeClr val="tx1">
                  <a:alpha val="80000"/>
                </a:schemeClr>
              </a:solidFill>
            </a:endParaRPr>
          </a:p>
          <a:p>
            <a:pPr marL="0" indent="0">
              <a:buNone/>
            </a:pPr>
            <a:r>
              <a:rPr lang="ja-JP" altLang="en-US" sz="1600" dirty="0">
                <a:solidFill>
                  <a:schemeClr val="tx1">
                    <a:alpha val="80000"/>
                  </a:schemeClr>
                </a:solidFill>
              </a:rPr>
              <a:t>　　</a:t>
            </a:r>
            <a:r>
              <a:rPr lang="ja-JP" altLang="en-US" sz="1600" dirty="0"/>
              <a:t>すべてのレシピについて、この材料文字列をリストにまとめる</a:t>
            </a:r>
            <a:endParaRPr lang="en-US" altLang="ja-JP" sz="1600" dirty="0">
              <a:solidFill>
                <a:schemeClr val="tx1">
                  <a:alpha val="80000"/>
                </a:schemeClr>
              </a:solidFill>
            </a:endParaRPr>
          </a:p>
          <a:p>
            <a:pPr marL="0" indent="0">
              <a:buNone/>
            </a:pPr>
            <a:r>
              <a:rPr lang="en-US" altLang="ja-JP" sz="1600" b="1" dirty="0">
                <a:solidFill>
                  <a:schemeClr val="tx1">
                    <a:alpha val="80000"/>
                  </a:schemeClr>
                </a:solidFill>
              </a:rPr>
              <a:t>2.</a:t>
            </a:r>
            <a:r>
              <a:rPr lang="ja-JP" altLang="en-US" sz="1600" b="1" dirty="0">
                <a:solidFill>
                  <a:schemeClr val="tx1">
                    <a:alpha val="80000"/>
                  </a:schemeClr>
                </a:solidFill>
              </a:rPr>
              <a:t> ベクトル化の実行</a:t>
            </a:r>
            <a:r>
              <a:rPr lang="en-US" altLang="ja-JP" sz="1600" dirty="0">
                <a:solidFill>
                  <a:schemeClr val="tx1">
                    <a:alpha val="80000"/>
                  </a:schemeClr>
                </a:solidFill>
              </a:rPr>
              <a:t>(</a:t>
            </a:r>
            <a:r>
              <a:rPr lang="ja-JP" altLang="en-US" sz="1600" dirty="0">
                <a:solidFill>
                  <a:schemeClr val="tx1">
                    <a:alpha val="80000"/>
                  </a:schemeClr>
                </a:solidFill>
              </a:rPr>
              <a:t>③、④</a:t>
            </a:r>
            <a:r>
              <a:rPr lang="en-US" altLang="ja-JP" sz="1600" dirty="0">
                <a:solidFill>
                  <a:schemeClr val="tx1">
                    <a:alpha val="80000"/>
                  </a:schemeClr>
                </a:solidFill>
              </a:rPr>
              <a:t>)</a:t>
            </a:r>
          </a:p>
          <a:p>
            <a:pPr marL="0" indent="0">
              <a:buNone/>
            </a:pPr>
            <a:r>
              <a:rPr lang="ja-JP" altLang="en-US" sz="1600" dirty="0">
                <a:solidFill>
                  <a:schemeClr val="tx1">
                    <a:alpha val="80000"/>
                  </a:schemeClr>
                </a:solidFill>
              </a:rPr>
              <a:t>　　</a:t>
            </a:r>
            <a:r>
              <a:rPr lang="en-US" altLang="ja-JP" sz="1600" dirty="0">
                <a:solidFill>
                  <a:schemeClr val="tx1">
                    <a:alpha val="80000"/>
                  </a:schemeClr>
                </a:solidFill>
              </a:rPr>
              <a:t>『</a:t>
            </a:r>
            <a:r>
              <a:rPr lang="en-US" altLang="ja-JP" sz="1600" dirty="0" err="1">
                <a:solidFill>
                  <a:schemeClr val="tx1">
                    <a:alpha val="80000"/>
                  </a:schemeClr>
                </a:solidFill>
              </a:rPr>
              <a:t>TfidfVectorizer</a:t>
            </a:r>
            <a:r>
              <a:rPr lang="en-US" altLang="ja-JP" sz="1600" dirty="0">
                <a:solidFill>
                  <a:schemeClr val="tx1">
                    <a:alpha val="80000"/>
                  </a:schemeClr>
                </a:solidFill>
              </a:rPr>
              <a:t>』</a:t>
            </a:r>
            <a:r>
              <a:rPr lang="ja-JP" altLang="en-US" sz="1600" dirty="0">
                <a:solidFill>
                  <a:schemeClr val="tx1">
                    <a:alpha val="80000"/>
                  </a:schemeClr>
                </a:solidFill>
              </a:rPr>
              <a:t>を用いて数値ベクトルへと変換</a:t>
            </a:r>
            <a:endParaRPr lang="en-US" altLang="ja-JP" sz="1600" dirty="0">
              <a:solidFill>
                <a:schemeClr val="tx1">
                  <a:alpha val="80000"/>
                </a:schemeClr>
              </a:solidFill>
            </a:endParaRPr>
          </a:p>
          <a:p>
            <a:pPr marL="0" indent="0">
              <a:buNone/>
            </a:pPr>
            <a:r>
              <a:rPr lang="ja-JP" altLang="en-US" sz="1600" dirty="0">
                <a:solidFill>
                  <a:schemeClr val="tx1">
                    <a:alpha val="80000"/>
                  </a:schemeClr>
                </a:solidFill>
              </a:rPr>
              <a:t>　　</a:t>
            </a:r>
            <a:r>
              <a:rPr lang="en-US" altLang="ja-JP" sz="1600" dirty="0" err="1"/>
              <a:t>fit_transform</a:t>
            </a:r>
            <a:r>
              <a:rPr lang="ja-JP" altLang="en-US" sz="1600" dirty="0"/>
              <a:t> メソッドを使い、各レシピの文字列を</a:t>
            </a:r>
            <a:r>
              <a:rPr lang="en-US" altLang="ja-JP" sz="1600" dirty="0"/>
              <a:t>TF-IDF</a:t>
            </a:r>
            <a:r>
              <a:rPr lang="ja-JP" altLang="en-US" sz="1600" dirty="0"/>
              <a:t>ベクトルに変換</a:t>
            </a:r>
            <a:endParaRPr lang="en-US" altLang="ja-JP" sz="1600" dirty="0">
              <a:solidFill>
                <a:schemeClr val="tx1">
                  <a:alpha val="80000"/>
                </a:schemeClr>
              </a:solidFill>
            </a:endParaRPr>
          </a:p>
          <a:p>
            <a:pPr marL="0" indent="0">
              <a:buNone/>
            </a:pPr>
            <a:r>
              <a:rPr lang="ja-JP" altLang="en-US" sz="1600" dirty="0">
                <a:solidFill>
                  <a:schemeClr val="tx1">
                    <a:alpha val="80000"/>
                  </a:schemeClr>
                </a:solidFill>
              </a:rPr>
              <a:t>各レシピは</a:t>
            </a:r>
            <a:r>
              <a:rPr lang="en-US" altLang="ja-JP" sz="1600" dirty="0">
                <a:solidFill>
                  <a:schemeClr val="tx1">
                    <a:alpha val="80000"/>
                  </a:schemeClr>
                </a:solidFill>
              </a:rPr>
              <a:t>『</a:t>
            </a:r>
            <a:r>
              <a:rPr lang="ja-JP" altLang="en-US" sz="1600" dirty="0">
                <a:solidFill>
                  <a:schemeClr val="tx1">
                    <a:alpha val="80000"/>
                  </a:schemeClr>
                </a:solidFill>
              </a:rPr>
              <a:t>レシピ </a:t>
            </a:r>
            <a:r>
              <a:rPr lang="en-US" altLang="ja-JP" sz="1600" dirty="0">
                <a:solidFill>
                  <a:schemeClr val="tx1">
                    <a:alpha val="80000"/>
                  </a:schemeClr>
                </a:solidFill>
              </a:rPr>
              <a:t>× </a:t>
            </a:r>
            <a:r>
              <a:rPr lang="ja-JP" altLang="en-US" sz="1600" dirty="0">
                <a:solidFill>
                  <a:schemeClr val="tx1">
                    <a:alpha val="80000"/>
                  </a:schemeClr>
                </a:solidFill>
              </a:rPr>
              <a:t>材料語彙</a:t>
            </a:r>
            <a:r>
              <a:rPr lang="en-US" altLang="ja-JP" sz="1600" dirty="0">
                <a:solidFill>
                  <a:schemeClr val="tx1">
                    <a:alpha val="80000"/>
                  </a:schemeClr>
                </a:solidFill>
              </a:rPr>
              <a:t>』</a:t>
            </a:r>
            <a:r>
              <a:rPr lang="ja-JP" altLang="en-US" sz="1600" dirty="0">
                <a:solidFill>
                  <a:schemeClr val="tx1">
                    <a:alpha val="80000"/>
                  </a:schemeClr>
                </a:solidFill>
              </a:rPr>
              <a:t>の数値行列</a:t>
            </a:r>
            <a:r>
              <a:rPr lang="en-US" altLang="ja-JP" sz="1600" dirty="0">
                <a:solidFill>
                  <a:schemeClr val="tx1">
                    <a:alpha val="80000"/>
                  </a:schemeClr>
                </a:solidFill>
              </a:rPr>
              <a:t>(</a:t>
            </a:r>
            <a:r>
              <a:rPr lang="ja-JP" altLang="en-US" sz="1600" dirty="0">
                <a:solidFill>
                  <a:schemeClr val="tx1">
                    <a:alpha val="80000"/>
                  </a:schemeClr>
                </a:solidFill>
              </a:rPr>
              <a:t>疎行列</a:t>
            </a:r>
            <a:r>
              <a:rPr lang="en-US" altLang="ja-JP" sz="1600" dirty="0">
                <a:solidFill>
                  <a:schemeClr val="tx1">
                    <a:alpha val="80000"/>
                  </a:schemeClr>
                </a:solidFill>
              </a:rPr>
              <a:t>)</a:t>
            </a:r>
            <a:r>
              <a:rPr lang="ja-JP" altLang="en-US" sz="1600" dirty="0">
                <a:solidFill>
                  <a:schemeClr val="tx1">
                    <a:alpha val="80000"/>
                  </a:schemeClr>
                </a:solidFill>
              </a:rPr>
              <a:t>として定義</a:t>
            </a:r>
            <a:endParaRPr lang="en-US" altLang="ja-JP" sz="1600" dirty="0">
              <a:solidFill>
                <a:schemeClr val="tx1">
                  <a:alpha val="80000"/>
                </a:schemeClr>
              </a:solidFill>
            </a:endParaRPr>
          </a:p>
        </p:txBody>
      </p:sp>
      <p:pic>
        <p:nvPicPr>
          <p:cNvPr id="5" name="図 4" descr="グラフィカル ユーザー インターフェイス が含まれている画像&#10;&#10;AI 生成コンテンツは誤りを含む可能性があります。">
            <a:extLst>
              <a:ext uri="{FF2B5EF4-FFF2-40B4-BE49-F238E27FC236}">
                <a16:creationId xmlns:a16="http://schemas.microsoft.com/office/drawing/2014/main" id="{3912949C-1442-A0A5-E584-F5F62F80A6FB}"/>
              </a:ext>
            </a:extLst>
          </p:cNvPr>
          <p:cNvPicPr>
            <a:picLocks noChangeAspect="1"/>
          </p:cNvPicPr>
          <p:nvPr/>
        </p:nvPicPr>
        <p:blipFill>
          <a:blip r:embed="rId3">
            <a:extLst>
              <a:ext uri="{28A0092B-C50C-407E-A947-70E740481C1C}">
                <a14:useLocalDpi xmlns:a14="http://schemas.microsoft.com/office/drawing/2010/main" val="0"/>
              </a:ext>
            </a:extLst>
          </a:blip>
          <a:srcRect l="10900" t="52658" r="53656" b="8001"/>
          <a:stretch>
            <a:fillRect/>
          </a:stretch>
        </p:blipFill>
        <p:spPr>
          <a:xfrm>
            <a:off x="8446467" y="1143475"/>
            <a:ext cx="1306833" cy="1450516"/>
          </a:xfrm>
          <a:prstGeom prst="rect">
            <a:avLst/>
          </a:prstGeom>
        </p:spPr>
      </p:pic>
      <p:sp>
        <p:nvSpPr>
          <p:cNvPr id="14" name="Graphic 11">
            <a:extLst>
              <a:ext uri="{FF2B5EF4-FFF2-40B4-BE49-F238E27FC236}">
                <a16:creationId xmlns:a16="http://schemas.microsoft.com/office/drawing/2014/main" id="{B2B3FA33-3CE8-9B05-04BC-A029F9304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34A7C197-8C29-0E32-D965-39020BD64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4" name="吹き出し: 角を丸めた四角形 3">
            <a:extLst>
              <a:ext uri="{FF2B5EF4-FFF2-40B4-BE49-F238E27FC236}">
                <a16:creationId xmlns:a16="http://schemas.microsoft.com/office/drawing/2014/main" id="{BF680968-E96B-07AE-64DF-A710BDCAEF55}"/>
              </a:ext>
            </a:extLst>
          </p:cNvPr>
          <p:cNvSpPr/>
          <p:nvPr/>
        </p:nvSpPr>
        <p:spPr>
          <a:xfrm>
            <a:off x="9381019" y="1030551"/>
            <a:ext cx="2432540" cy="584807"/>
          </a:xfrm>
          <a:prstGeom prst="wedgeRoundRectCallout">
            <a:avLst>
              <a:gd name="adj1" fmla="val -38446"/>
              <a:gd name="adj2" fmla="val 66635"/>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この処理が</a:t>
            </a:r>
            <a:r>
              <a:rPr kumimoji="1" lang="en-US" altLang="ja-JP" sz="1600" dirty="0"/>
              <a:t>AI</a:t>
            </a:r>
            <a:r>
              <a:rPr kumimoji="1" lang="ja-JP" altLang="en-US" sz="1600" dirty="0"/>
              <a:t>の頭脳の</a:t>
            </a:r>
            <a:endParaRPr kumimoji="1" lang="en-US" altLang="ja-JP" sz="1600" dirty="0"/>
          </a:p>
          <a:p>
            <a:pPr algn="ctr"/>
            <a:r>
              <a:rPr kumimoji="1" lang="ja-JP" altLang="en-US" sz="1600" dirty="0"/>
              <a:t>根幹をなすんだね</a:t>
            </a:r>
            <a:endParaRPr kumimoji="1" lang="en-US" altLang="ja-JP" sz="1600" dirty="0"/>
          </a:p>
        </p:txBody>
      </p:sp>
      <p:pic>
        <p:nvPicPr>
          <p:cNvPr id="7" name="図 6" descr="モニター画面に映る文字&#10;&#10;AI 生成コンテンツは誤りを含む可能性があります。">
            <a:extLst>
              <a:ext uri="{FF2B5EF4-FFF2-40B4-BE49-F238E27FC236}">
                <a16:creationId xmlns:a16="http://schemas.microsoft.com/office/drawing/2014/main" id="{F9970077-7BD8-65A9-6B20-D3D1D9FE78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000" y="1813087"/>
            <a:ext cx="6559543" cy="2184366"/>
          </a:xfrm>
          <a:prstGeom prst="rect">
            <a:avLst/>
          </a:prstGeom>
        </p:spPr>
      </p:pic>
      <p:sp>
        <p:nvSpPr>
          <p:cNvPr id="8" name="テキスト ボックス 7">
            <a:extLst>
              <a:ext uri="{FF2B5EF4-FFF2-40B4-BE49-F238E27FC236}">
                <a16:creationId xmlns:a16="http://schemas.microsoft.com/office/drawing/2014/main" id="{122EA5F4-4A84-EB57-C6E5-74A0AFE3BAF8}"/>
              </a:ext>
            </a:extLst>
          </p:cNvPr>
          <p:cNvSpPr txBox="1"/>
          <p:nvPr/>
        </p:nvSpPr>
        <p:spPr>
          <a:xfrm>
            <a:off x="5230503" y="2004067"/>
            <a:ext cx="2188564" cy="276999"/>
          </a:xfrm>
          <a:prstGeom prst="rect">
            <a:avLst/>
          </a:prstGeom>
          <a:noFill/>
        </p:spPr>
        <p:txBody>
          <a:bodyPr wrap="square" rtlCol="0">
            <a:spAutoFit/>
          </a:bodyPr>
          <a:lstStyle/>
          <a:p>
            <a:r>
              <a:rPr kumimoji="1" lang="en-US" altLang="ja-JP" sz="1200" dirty="0">
                <a:solidFill>
                  <a:schemeClr val="bg2">
                    <a:alpha val="80000"/>
                  </a:schemeClr>
                </a:solidFill>
              </a:rPr>
              <a:t>ml_recipe_recommender.py</a:t>
            </a:r>
            <a:r>
              <a:rPr kumimoji="1" lang="ja-JP" altLang="en-US" sz="1200" dirty="0">
                <a:solidFill>
                  <a:schemeClr val="bg2">
                    <a:alpha val="80000"/>
                  </a:schemeClr>
                </a:solidFill>
              </a:rPr>
              <a:t>内</a:t>
            </a:r>
            <a:endParaRPr kumimoji="1" lang="en-US" altLang="ja-JP" sz="1200" dirty="0">
              <a:solidFill>
                <a:schemeClr val="bg2">
                  <a:alpha val="80000"/>
                </a:schemeClr>
              </a:solidFill>
            </a:endParaRPr>
          </a:p>
        </p:txBody>
      </p:sp>
      <p:sp>
        <p:nvSpPr>
          <p:cNvPr id="9" name="テキスト ボックス 8">
            <a:extLst>
              <a:ext uri="{FF2B5EF4-FFF2-40B4-BE49-F238E27FC236}">
                <a16:creationId xmlns:a16="http://schemas.microsoft.com/office/drawing/2014/main" id="{F4D07930-6246-B7BA-F114-0B9A70341B75}"/>
              </a:ext>
            </a:extLst>
          </p:cNvPr>
          <p:cNvSpPr txBox="1"/>
          <p:nvPr/>
        </p:nvSpPr>
        <p:spPr>
          <a:xfrm>
            <a:off x="864000" y="2254994"/>
            <a:ext cx="270161" cy="261610"/>
          </a:xfrm>
          <a:prstGeom prst="rect">
            <a:avLst/>
          </a:prstGeom>
          <a:noFill/>
        </p:spPr>
        <p:txBody>
          <a:bodyPr wrap="square" rtlCol="0">
            <a:spAutoFit/>
          </a:bodyPr>
          <a:lstStyle/>
          <a:p>
            <a:r>
              <a:rPr kumimoji="1" lang="ja-JP" altLang="en-US" sz="1100" b="1" dirty="0">
                <a:solidFill>
                  <a:srgbClr val="FF0000"/>
                </a:solidFill>
              </a:rPr>
              <a:t>①</a:t>
            </a:r>
          </a:p>
        </p:txBody>
      </p:sp>
      <p:sp>
        <p:nvSpPr>
          <p:cNvPr id="11" name="テキスト ボックス 10">
            <a:extLst>
              <a:ext uri="{FF2B5EF4-FFF2-40B4-BE49-F238E27FC236}">
                <a16:creationId xmlns:a16="http://schemas.microsoft.com/office/drawing/2014/main" id="{F0C5449E-2316-89B6-4F86-0F2D670F020A}"/>
              </a:ext>
            </a:extLst>
          </p:cNvPr>
          <p:cNvSpPr txBox="1"/>
          <p:nvPr/>
        </p:nvSpPr>
        <p:spPr>
          <a:xfrm>
            <a:off x="864000" y="3491513"/>
            <a:ext cx="270161" cy="261610"/>
          </a:xfrm>
          <a:prstGeom prst="rect">
            <a:avLst/>
          </a:prstGeom>
          <a:noFill/>
        </p:spPr>
        <p:txBody>
          <a:bodyPr wrap="square" rtlCol="0">
            <a:spAutoFit/>
          </a:bodyPr>
          <a:lstStyle/>
          <a:p>
            <a:r>
              <a:rPr kumimoji="1" lang="ja-JP" altLang="en-US" sz="1100" b="1" dirty="0">
                <a:solidFill>
                  <a:srgbClr val="FF0000"/>
                </a:solidFill>
              </a:rPr>
              <a:t>②</a:t>
            </a:r>
          </a:p>
        </p:txBody>
      </p:sp>
      <p:sp>
        <p:nvSpPr>
          <p:cNvPr id="13" name="テキスト ボックス 12">
            <a:extLst>
              <a:ext uri="{FF2B5EF4-FFF2-40B4-BE49-F238E27FC236}">
                <a16:creationId xmlns:a16="http://schemas.microsoft.com/office/drawing/2014/main" id="{9F46BAC4-4BA2-3105-A814-5C0D2BF70003}"/>
              </a:ext>
            </a:extLst>
          </p:cNvPr>
          <p:cNvSpPr txBox="1"/>
          <p:nvPr/>
        </p:nvSpPr>
        <p:spPr>
          <a:xfrm>
            <a:off x="863999" y="3637947"/>
            <a:ext cx="270161" cy="261610"/>
          </a:xfrm>
          <a:prstGeom prst="rect">
            <a:avLst/>
          </a:prstGeom>
          <a:noFill/>
        </p:spPr>
        <p:txBody>
          <a:bodyPr wrap="square" rtlCol="0">
            <a:spAutoFit/>
          </a:bodyPr>
          <a:lstStyle/>
          <a:p>
            <a:r>
              <a:rPr kumimoji="1" lang="ja-JP" altLang="en-US" sz="1100" b="1" dirty="0">
                <a:solidFill>
                  <a:srgbClr val="FF0000"/>
                </a:solidFill>
              </a:rPr>
              <a:t>③</a:t>
            </a:r>
          </a:p>
        </p:txBody>
      </p:sp>
      <p:sp>
        <p:nvSpPr>
          <p:cNvPr id="15" name="テキスト ボックス 14">
            <a:extLst>
              <a:ext uri="{FF2B5EF4-FFF2-40B4-BE49-F238E27FC236}">
                <a16:creationId xmlns:a16="http://schemas.microsoft.com/office/drawing/2014/main" id="{579BB56A-D228-2ECD-1730-68D83A9B3018}"/>
              </a:ext>
            </a:extLst>
          </p:cNvPr>
          <p:cNvSpPr txBox="1"/>
          <p:nvPr/>
        </p:nvSpPr>
        <p:spPr>
          <a:xfrm>
            <a:off x="863998" y="3796560"/>
            <a:ext cx="270161" cy="261610"/>
          </a:xfrm>
          <a:prstGeom prst="rect">
            <a:avLst/>
          </a:prstGeom>
          <a:noFill/>
        </p:spPr>
        <p:txBody>
          <a:bodyPr wrap="square" rtlCol="0">
            <a:spAutoFit/>
          </a:bodyPr>
          <a:lstStyle/>
          <a:p>
            <a:r>
              <a:rPr kumimoji="1" lang="ja-JP" altLang="en-US" sz="1100" b="1" dirty="0">
                <a:solidFill>
                  <a:srgbClr val="FF0000"/>
                </a:solidFill>
              </a:rPr>
              <a:t>④</a:t>
            </a:r>
          </a:p>
        </p:txBody>
      </p:sp>
      <p:pic>
        <p:nvPicPr>
          <p:cNvPr id="18" name="図 17" descr="テキスト&#10;&#10;AI 生成コンテンツは誤りを含む可能性があります。">
            <a:extLst>
              <a:ext uri="{FF2B5EF4-FFF2-40B4-BE49-F238E27FC236}">
                <a16:creationId xmlns:a16="http://schemas.microsoft.com/office/drawing/2014/main" id="{F407F1DC-8C69-5396-4CDB-368B42F79B6C}"/>
              </a:ext>
            </a:extLst>
          </p:cNvPr>
          <p:cNvPicPr>
            <a:picLocks noChangeAspect="1"/>
          </p:cNvPicPr>
          <p:nvPr/>
        </p:nvPicPr>
        <p:blipFill>
          <a:blip r:embed="rId5">
            <a:extLst>
              <a:ext uri="{28A0092B-C50C-407E-A947-70E740481C1C}">
                <a14:useLocalDpi xmlns:a14="http://schemas.microsoft.com/office/drawing/2010/main" val="0"/>
              </a:ext>
            </a:extLst>
          </a:blip>
          <a:srcRect r="5067"/>
          <a:stretch>
            <a:fillRect/>
          </a:stretch>
        </p:blipFill>
        <p:spPr>
          <a:xfrm>
            <a:off x="6018243" y="2499606"/>
            <a:ext cx="1147483" cy="734226"/>
          </a:xfrm>
          <a:prstGeom prst="rect">
            <a:avLst/>
          </a:prstGeom>
        </p:spPr>
      </p:pic>
      <p:sp>
        <p:nvSpPr>
          <p:cNvPr id="20" name="コンテンツ プレースホルダー 2">
            <a:extLst>
              <a:ext uri="{FF2B5EF4-FFF2-40B4-BE49-F238E27FC236}">
                <a16:creationId xmlns:a16="http://schemas.microsoft.com/office/drawing/2014/main" id="{F364DED0-2484-D3DD-1625-67AFA5C8D2B6}"/>
              </a:ext>
            </a:extLst>
          </p:cNvPr>
          <p:cNvSpPr txBox="1">
            <a:spLocks/>
          </p:cNvSpPr>
          <p:nvPr/>
        </p:nvSpPr>
        <p:spPr>
          <a:xfrm>
            <a:off x="7794810" y="2865087"/>
            <a:ext cx="3901078" cy="3602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endParaRPr lang="en-US" altLang="ja-JP" sz="2900" dirty="0"/>
          </a:p>
        </p:txBody>
      </p:sp>
      <p:sp>
        <p:nvSpPr>
          <p:cNvPr id="21" name="四角形: メモ 20">
            <a:extLst>
              <a:ext uri="{FF2B5EF4-FFF2-40B4-BE49-F238E27FC236}">
                <a16:creationId xmlns:a16="http://schemas.microsoft.com/office/drawing/2014/main" id="{16F352DD-23FA-EB9A-8778-FF4D13912AD6}"/>
              </a:ext>
            </a:extLst>
          </p:cNvPr>
          <p:cNvSpPr/>
          <p:nvPr/>
        </p:nvSpPr>
        <p:spPr>
          <a:xfrm>
            <a:off x="7708310" y="2718679"/>
            <a:ext cx="4074077" cy="3752915"/>
          </a:xfrm>
          <a:prstGeom prst="foldedCorner">
            <a:avLst/>
          </a:prstGeom>
          <a:solidFill>
            <a:srgbClr val="92D050"/>
          </a:solidFill>
          <a:ln w="3175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ltLang="ja-JP" sz="1600" dirty="0">
              <a:solidFill>
                <a:schemeClr val="tx1"/>
              </a:solidFill>
            </a:endParaRPr>
          </a:p>
          <a:p>
            <a:endParaRPr lang="en-US" altLang="ja-JP" sz="1600" dirty="0">
              <a:solidFill>
                <a:schemeClr val="tx1"/>
              </a:solidFill>
            </a:endParaRPr>
          </a:p>
          <a:p>
            <a:endParaRPr lang="en-US" altLang="ja-JP" sz="1600" dirty="0">
              <a:solidFill>
                <a:schemeClr val="tx1"/>
              </a:solidFill>
            </a:endParaRPr>
          </a:p>
          <a:p>
            <a:r>
              <a:rPr lang="ja-JP" altLang="en-US" sz="1600" dirty="0">
                <a:solidFill>
                  <a:schemeClr val="tx1"/>
                </a:solidFill>
              </a:rPr>
              <a:t>💡</a:t>
            </a:r>
            <a:r>
              <a:rPr lang="en-US" altLang="ja-JP" sz="1600" dirty="0" err="1">
                <a:solidFill>
                  <a:schemeClr val="tx1"/>
                </a:solidFill>
              </a:rPr>
              <a:t>fit_transform</a:t>
            </a:r>
            <a:r>
              <a:rPr lang="en-US" altLang="ja-JP" sz="1600" dirty="0">
                <a:solidFill>
                  <a:schemeClr val="tx1"/>
                </a:solidFill>
              </a:rPr>
              <a:t>()</a:t>
            </a:r>
            <a:r>
              <a:rPr lang="ja-JP" altLang="en-US" sz="1600" dirty="0">
                <a:solidFill>
                  <a:schemeClr val="tx1"/>
                </a:solidFill>
              </a:rPr>
              <a:t>メソッド💡</a:t>
            </a:r>
            <a:endParaRPr lang="en-US" altLang="ja-JP" sz="1600" dirty="0">
              <a:solidFill>
                <a:schemeClr val="tx1"/>
              </a:solidFill>
            </a:endParaRPr>
          </a:p>
          <a:p>
            <a:r>
              <a:rPr lang="en-US" altLang="ja-JP" sz="1600" b="1" dirty="0">
                <a:solidFill>
                  <a:schemeClr val="tx1"/>
                </a:solidFill>
              </a:rPr>
              <a:t>fit</a:t>
            </a:r>
            <a:r>
              <a:rPr lang="ja-JP" altLang="en-US" sz="1600" b="1" dirty="0">
                <a:solidFill>
                  <a:schemeClr val="tx1"/>
                </a:solidFill>
              </a:rPr>
              <a:t>と</a:t>
            </a:r>
            <a:r>
              <a:rPr lang="en-US" altLang="ja-JP" sz="1600" b="1" dirty="0">
                <a:solidFill>
                  <a:schemeClr val="tx1"/>
                </a:solidFill>
              </a:rPr>
              <a:t>transform</a:t>
            </a:r>
            <a:r>
              <a:rPr lang="ja-JP" altLang="en-US" sz="1600" b="1" dirty="0">
                <a:solidFill>
                  <a:schemeClr val="tx1"/>
                </a:solidFill>
              </a:rPr>
              <a:t>をまとめて一度に行う</a:t>
            </a:r>
            <a:endParaRPr lang="en-US" altLang="ja-JP" sz="1600" b="1" dirty="0">
              <a:solidFill>
                <a:schemeClr val="tx1"/>
              </a:solidFill>
            </a:endParaRPr>
          </a:p>
          <a:p>
            <a:r>
              <a:rPr lang="ja-JP" altLang="en-US" sz="1600" dirty="0">
                <a:solidFill>
                  <a:schemeClr val="tx1"/>
                </a:solidFill>
              </a:rPr>
              <a:t>・どの単語をベクトルの列として扱うか</a:t>
            </a:r>
            <a:endParaRPr lang="en-US" altLang="ja-JP" sz="1600" dirty="0">
              <a:solidFill>
                <a:schemeClr val="tx1"/>
              </a:solidFill>
            </a:endParaRPr>
          </a:p>
          <a:p>
            <a:r>
              <a:rPr lang="ja-JP" altLang="en-US" sz="1600" dirty="0">
                <a:solidFill>
                  <a:schemeClr val="tx1"/>
                </a:solidFill>
              </a:rPr>
              <a:t>・</a:t>
            </a:r>
            <a:r>
              <a:rPr lang="en-US" altLang="ja-JP" sz="1600" dirty="0">
                <a:solidFill>
                  <a:schemeClr val="tx1"/>
                </a:solidFill>
              </a:rPr>
              <a:t>TF-IDF</a:t>
            </a:r>
            <a:r>
              <a:rPr lang="ja-JP" altLang="en-US" sz="1600" dirty="0">
                <a:solidFill>
                  <a:schemeClr val="tx1"/>
                </a:solidFill>
              </a:rPr>
              <a:t>を計算してベクトルとして表現</a:t>
            </a:r>
            <a:endParaRPr lang="en-US" altLang="ja-JP" sz="1600" dirty="0">
              <a:solidFill>
                <a:schemeClr val="tx1"/>
              </a:solidFill>
            </a:endParaRPr>
          </a:p>
          <a:p>
            <a:r>
              <a:rPr lang="ja-JP" altLang="en-US" sz="1600" dirty="0">
                <a:solidFill>
                  <a:schemeClr val="tx1"/>
                </a:solidFill>
              </a:rPr>
              <a:t>・学習済みルールで文字列をベクトル化</a:t>
            </a:r>
            <a:endParaRPr lang="en-US" altLang="ja-JP" sz="1600" dirty="0">
              <a:solidFill>
                <a:schemeClr val="tx1"/>
              </a:solidFill>
            </a:endParaRPr>
          </a:p>
          <a:p>
            <a:endParaRPr lang="en-US" altLang="ja-JP" sz="1600" dirty="0">
              <a:solidFill>
                <a:schemeClr val="tx1"/>
              </a:solidFill>
            </a:endParaRPr>
          </a:p>
          <a:p>
            <a:r>
              <a:rPr lang="ja-JP" altLang="en-US" sz="1600" dirty="0">
                <a:solidFill>
                  <a:schemeClr val="tx1"/>
                </a:solidFill>
              </a:rPr>
              <a:t>初期学習：</a:t>
            </a:r>
            <a:r>
              <a:rPr lang="en-US" altLang="ja-JP" sz="1600" dirty="0" err="1">
                <a:solidFill>
                  <a:schemeClr val="tx1"/>
                </a:solidFill>
              </a:rPr>
              <a:t>fit_transform</a:t>
            </a:r>
            <a:r>
              <a:rPr lang="en-US" altLang="ja-JP" sz="1600" dirty="0">
                <a:solidFill>
                  <a:schemeClr val="tx1"/>
                </a:solidFill>
              </a:rPr>
              <a:t>()</a:t>
            </a:r>
            <a:r>
              <a:rPr lang="ja-JP" altLang="en-US" sz="1600" dirty="0">
                <a:solidFill>
                  <a:schemeClr val="tx1"/>
                </a:solidFill>
              </a:rPr>
              <a:t>を使用しどの食材を特徴とするかを学習し、同時に全レシピをベクトル化</a:t>
            </a:r>
            <a:endParaRPr lang="en-US" altLang="ja-JP" sz="1600" dirty="0">
              <a:solidFill>
                <a:schemeClr val="tx1"/>
              </a:solidFill>
            </a:endParaRPr>
          </a:p>
          <a:p>
            <a:endParaRPr lang="en-US" altLang="ja-JP" sz="1600" dirty="0">
              <a:solidFill>
                <a:schemeClr val="tx1"/>
              </a:solidFill>
            </a:endParaRPr>
          </a:p>
          <a:p>
            <a:r>
              <a:rPr lang="ja-JP" altLang="en-US" sz="1600" dirty="0">
                <a:solidFill>
                  <a:schemeClr val="tx1"/>
                </a:solidFill>
              </a:rPr>
              <a:t>推論時：新しい在庫データに対しては</a:t>
            </a:r>
            <a:r>
              <a:rPr lang="en-US" altLang="ja-JP" sz="1600" b="1" u="sng" dirty="0" err="1">
                <a:solidFill>
                  <a:schemeClr val="tx1"/>
                </a:solidFill>
              </a:rPr>
              <a:t>tranform</a:t>
            </a:r>
            <a:r>
              <a:rPr lang="en-US" altLang="ja-JP" sz="1600" b="1" u="sng" dirty="0">
                <a:solidFill>
                  <a:schemeClr val="tx1"/>
                </a:solidFill>
              </a:rPr>
              <a:t>()</a:t>
            </a:r>
            <a:r>
              <a:rPr lang="ja-JP" altLang="en-US" sz="1600" b="1" u="sng" dirty="0">
                <a:solidFill>
                  <a:schemeClr val="tx1"/>
                </a:solidFill>
              </a:rPr>
              <a:t>のみ実行</a:t>
            </a:r>
            <a:endParaRPr lang="en-US" altLang="ja-JP" sz="1600" b="1" u="sng" dirty="0">
              <a:solidFill>
                <a:schemeClr val="tx1"/>
              </a:solidFill>
            </a:endParaRPr>
          </a:p>
          <a:p>
            <a:r>
              <a:rPr lang="ja-JP" altLang="en-US" sz="1600" dirty="0">
                <a:solidFill>
                  <a:schemeClr val="tx1"/>
                </a:solidFill>
              </a:rPr>
              <a:t>計算効率を高め、一貫性のあるベクトル空間で比較が可能</a:t>
            </a:r>
            <a:endParaRPr lang="en-US" altLang="ja-JP" sz="1600" dirty="0">
              <a:solidFill>
                <a:schemeClr val="tx1"/>
              </a:solidFill>
            </a:endParaRPr>
          </a:p>
        </p:txBody>
      </p:sp>
    </p:spTree>
    <p:extLst>
      <p:ext uri="{BB962C8B-B14F-4D97-AF65-F5344CB8AC3E}">
        <p14:creationId xmlns:p14="http://schemas.microsoft.com/office/powerpoint/2010/main" val="118515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FE5DF7D-938F-A816-E777-F55A83B79306}"/>
              </a:ext>
            </a:extLst>
          </p:cNvPr>
          <p:cNvSpPr>
            <a:spLocks noGrp="1"/>
          </p:cNvSpPr>
          <p:nvPr>
            <p:ph type="title"/>
          </p:nvPr>
        </p:nvSpPr>
        <p:spPr>
          <a:xfrm>
            <a:off x="853739" y="837721"/>
            <a:ext cx="10550025" cy="1182927"/>
          </a:xfrm>
        </p:spPr>
        <p:txBody>
          <a:bodyPr anchor="b">
            <a:normAutofit fontScale="90000"/>
          </a:bodyPr>
          <a:lstStyle/>
          <a:p>
            <a:r>
              <a:rPr kumimoji="1" lang="ja-JP" altLang="en-US" dirty="0"/>
              <a:t>🔴コサイン類似度：相性を「角度」で測る</a:t>
            </a:r>
          </a:p>
        </p:txBody>
      </p:sp>
      <p:cxnSp>
        <p:nvCxnSpPr>
          <p:cNvPr id="18"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0B6AD29-5BAA-D88A-DCC9-7648018D564F}"/>
              </a:ext>
            </a:extLst>
          </p:cNvPr>
          <p:cNvSpPr>
            <a:spLocks noGrp="1"/>
          </p:cNvSpPr>
          <p:nvPr>
            <p:ph idx="1"/>
          </p:nvPr>
        </p:nvSpPr>
        <p:spPr>
          <a:xfrm>
            <a:off x="567158" y="2325422"/>
            <a:ext cx="6761690" cy="4269335"/>
          </a:xfrm>
        </p:spPr>
        <p:txBody>
          <a:bodyPr anchor="t">
            <a:normAutofit/>
          </a:bodyPr>
          <a:lstStyle/>
          <a:p>
            <a:pPr marL="0" indent="0">
              <a:buNone/>
            </a:pPr>
            <a:r>
              <a:rPr kumimoji="1" lang="ja-JP" altLang="en-US" sz="1800" dirty="0">
                <a:solidFill>
                  <a:schemeClr val="tx1">
                    <a:alpha val="80000"/>
                  </a:schemeClr>
                </a:solidFill>
              </a:rPr>
              <a:t>「この材料の組み合わせならあの料理の雰囲気に近いな」という感覚をベクトル間の「角度で」定量化する</a:t>
            </a:r>
            <a:endParaRPr kumimoji="1" lang="en-US" altLang="ja-JP" sz="1800" dirty="0">
              <a:solidFill>
                <a:schemeClr val="tx1">
                  <a:alpha val="80000"/>
                </a:schemeClr>
              </a:solidFill>
            </a:endParaRPr>
          </a:p>
          <a:p>
            <a:pPr marL="0" indent="0">
              <a:buNone/>
            </a:pPr>
            <a:endParaRPr lang="en-US" altLang="ja-JP" sz="1800" dirty="0">
              <a:solidFill>
                <a:schemeClr val="tx1">
                  <a:alpha val="80000"/>
                </a:schemeClr>
              </a:solidFill>
            </a:endParaRPr>
          </a:p>
          <a:p>
            <a:pPr marL="0" indent="0">
              <a:buNone/>
            </a:pPr>
            <a:r>
              <a:rPr kumimoji="1" lang="ja-JP" altLang="en-US" sz="1800" u="sng" dirty="0">
                <a:solidFill>
                  <a:schemeClr val="tx1">
                    <a:alpha val="80000"/>
                  </a:schemeClr>
                </a:solidFill>
              </a:rPr>
              <a:t>コサイン類似度とは</a:t>
            </a:r>
            <a:endParaRPr kumimoji="1" lang="en-US" altLang="ja-JP" sz="1800" u="sng" dirty="0">
              <a:solidFill>
                <a:schemeClr val="tx1">
                  <a:alpha val="80000"/>
                </a:schemeClr>
              </a:solidFill>
            </a:endParaRPr>
          </a:p>
          <a:p>
            <a:pPr marL="0" indent="0">
              <a:buNone/>
            </a:pPr>
            <a:r>
              <a:rPr kumimoji="1" lang="ja-JP" altLang="en-US" sz="1800" dirty="0">
                <a:solidFill>
                  <a:schemeClr val="tx1">
                    <a:alpha val="80000"/>
                  </a:schemeClr>
                </a:solidFill>
              </a:rPr>
              <a:t>　２つのベクトルの</a:t>
            </a:r>
            <a:r>
              <a:rPr kumimoji="1" lang="ja-JP" altLang="en-US" sz="1800" b="1" dirty="0">
                <a:solidFill>
                  <a:schemeClr val="tx1">
                    <a:alpha val="80000"/>
                  </a:schemeClr>
                </a:solidFill>
              </a:rPr>
              <a:t>方向の近さを測る指標　</a:t>
            </a:r>
            <a:endParaRPr kumimoji="1" lang="en-US" altLang="ja-JP" sz="1800" b="1" dirty="0">
              <a:solidFill>
                <a:schemeClr val="tx1">
                  <a:alpha val="80000"/>
                </a:schemeClr>
              </a:solidFill>
            </a:endParaRPr>
          </a:p>
          <a:p>
            <a:pPr marL="0" indent="0">
              <a:buNone/>
            </a:pPr>
            <a:r>
              <a:rPr lang="ja-JP" altLang="en-US" sz="1800" dirty="0">
                <a:solidFill>
                  <a:schemeClr val="tx1">
                    <a:alpha val="80000"/>
                  </a:schemeClr>
                </a:solidFill>
              </a:rPr>
              <a:t>　</a:t>
            </a:r>
            <a:r>
              <a:rPr kumimoji="1" lang="en-US" altLang="ja-JP" sz="1800" dirty="0">
                <a:solidFill>
                  <a:schemeClr val="tx1">
                    <a:alpha val="80000"/>
                  </a:schemeClr>
                </a:solidFill>
              </a:rPr>
              <a:t>-1</a:t>
            </a:r>
            <a:r>
              <a:rPr kumimoji="1" lang="ja-JP" altLang="en-US" sz="1800" dirty="0">
                <a:solidFill>
                  <a:schemeClr val="tx1">
                    <a:alpha val="80000"/>
                  </a:schemeClr>
                </a:solidFill>
              </a:rPr>
              <a:t>～</a:t>
            </a:r>
            <a:r>
              <a:rPr kumimoji="1" lang="en-US" altLang="ja-JP" sz="1800" dirty="0">
                <a:solidFill>
                  <a:schemeClr val="tx1">
                    <a:alpha val="80000"/>
                  </a:schemeClr>
                </a:solidFill>
              </a:rPr>
              <a:t>1</a:t>
            </a:r>
            <a:r>
              <a:rPr kumimoji="1" lang="ja-JP" altLang="en-US" sz="1800" dirty="0">
                <a:solidFill>
                  <a:schemeClr val="tx1">
                    <a:alpha val="80000"/>
                  </a:schemeClr>
                </a:solidFill>
              </a:rPr>
              <a:t>の範囲　</a:t>
            </a:r>
            <a:r>
              <a:rPr kumimoji="1" lang="en-US" altLang="ja-JP" sz="1800" dirty="0">
                <a:solidFill>
                  <a:schemeClr val="tx1">
                    <a:alpha val="80000"/>
                  </a:schemeClr>
                </a:solidFill>
              </a:rPr>
              <a:t>0</a:t>
            </a:r>
            <a:r>
              <a:rPr kumimoji="1" lang="ja-JP" altLang="en-US" sz="1800" dirty="0">
                <a:solidFill>
                  <a:schemeClr val="tx1">
                    <a:alpha val="80000"/>
                  </a:schemeClr>
                </a:solidFill>
              </a:rPr>
              <a:t>：完全に異なる　</a:t>
            </a:r>
            <a:r>
              <a:rPr kumimoji="1" lang="en-US" altLang="ja-JP" sz="1800" dirty="0">
                <a:solidFill>
                  <a:schemeClr val="tx1">
                    <a:alpha val="80000"/>
                  </a:schemeClr>
                </a:solidFill>
              </a:rPr>
              <a:t>1</a:t>
            </a:r>
            <a:r>
              <a:rPr kumimoji="1" lang="ja-JP" altLang="en-US" sz="1800" dirty="0">
                <a:solidFill>
                  <a:schemeClr val="tx1">
                    <a:alpha val="80000"/>
                  </a:schemeClr>
                </a:solidFill>
              </a:rPr>
              <a:t>：完全に似ている</a:t>
            </a:r>
            <a:endParaRPr kumimoji="1" lang="en-US" altLang="ja-JP" sz="1800" dirty="0">
              <a:solidFill>
                <a:schemeClr val="tx1">
                  <a:alpha val="80000"/>
                </a:schemeClr>
              </a:solidFill>
            </a:endParaRPr>
          </a:p>
          <a:p>
            <a:pPr marL="0" indent="0">
              <a:buNone/>
            </a:pPr>
            <a:r>
              <a:rPr kumimoji="1" lang="ja-JP" altLang="en-US" sz="1800" dirty="0">
                <a:solidFill>
                  <a:schemeClr val="tx1">
                    <a:alpha val="80000"/>
                  </a:schemeClr>
                </a:solidFill>
              </a:rPr>
              <a:t>　数値の大きさではなく方法</a:t>
            </a:r>
            <a:r>
              <a:rPr kumimoji="1" lang="en-US" altLang="ja-JP" sz="1800" dirty="0">
                <a:solidFill>
                  <a:schemeClr val="tx1">
                    <a:alpha val="80000"/>
                  </a:schemeClr>
                </a:solidFill>
              </a:rPr>
              <a:t>(</a:t>
            </a:r>
            <a:r>
              <a:rPr kumimoji="1" lang="ja-JP" altLang="en-US" sz="1800" dirty="0">
                <a:solidFill>
                  <a:schemeClr val="tx1">
                    <a:alpha val="80000"/>
                  </a:schemeClr>
                </a:solidFill>
              </a:rPr>
              <a:t>パターン</a:t>
            </a:r>
            <a:r>
              <a:rPr kumimoji="1" lang="en-US" altLang="ja-JP" sz="1800" dirty="0">
                <a:solidFill>
                  <a:schemeClr val="tx1">
                    <a:alpha val="80000"/>
                  </a:schemeClr>
                </a:solidFill>
              </a:rPr>
              <a:t>)</a:t>
            </a:r>
            <a:r>
              <a:rPr kumimoji="1" lang="ja-JP" altLang="en-US" sz="1800" dirty="0">
                <a:solidFill>
                  <a:schemeClr val="tx1">
                    <a:alpha val="80000"/>
                  </a:schemeClr>
                </a:solidFill>
              </a:rPr>
              <a:t>がどれくらい似ているか</a:t>
            </a:r>
            <a:endParaRPr kumimoji="1" lang="en-US" altLang="ja-JP" sz="1800" dirty="0">
              <a:solidFill>
                <a:schemeClr val="tx1">
                  <a:alpha val="80000"/>
                </a:schemeClr>
              </a:solidFill>
            </a:endParaRPr>
          </a:p>
          <a:p>
            <a:pPr marL="0" indent="0">
              <a:buNone/>
            </a:pPr>
            <a:endParaRPr lang="en-US" altLang="ja-JP" sz="1800" dirty="0">
              <a:solidFill>
                <a:schemeClr val="tx1">
                  <a:alpha val="80000"/>
                </a:schemeClr>
              </a:solidFill>
            </a:endParaRPr>
          </a:p>
          <a:p>
            <a:pPr marL="0" indent="0">
              <a:buNone/>
            </a:pPr>
            <a:r>
              <a:rPr kumimoji="1" lang="en-US" altLang="ja-JP" sz="1800" dirty="0">
                <a:solidFill>
                  <a:schemeClr val="tx1">
                    <a:alpha val="80000"/>
                  </a:schemeClr>
                </a:solidFill>
              </a:rPr>
              <a:t>TF-IDF</a:t>
            </a:r>
            <a:r>
              <a:rPr lang="ja-JP" altLang="en-US" sz="1800" dirty="0">
                <a:solidFill>
                  <a:schemeClr val="tx1">
                    <a:alpha val="80000"/>
                  </a:schemeClr>
                </a:solidFill>
              </a:rPr>
              <a:t>によって数値化されたレシピと在庫のベクトルを多次元空間上の点としてプロット</a:t>
            </a:r>
            <a:endParaRPr lang="en-US" altLang="ja-JP" sz="1800" dirty="0">
              <a:solidFill>
                <a:schemeClr val="tx1">
                  <a:alpha val="80000"/>
                </a:schemeClr>
              </a:solidFill>
            </a:endParaRPr>
          </a:p>
          <a:p>
            <a:pPr marL="0" indent="0">
              <a:buNone/>
            </a:pPr>
            <a:r>
              <a:rPr kumimoji="1" lang="ja-JP" altLang="en-US" sz="1800" dirty="0">
                <a:solidFill>
                  <a:schemeClr val="tx1">
                    <a:alpha val="80000"/>
                  </a:schemeClr>
                </a:solidFill>
              </a:rPr>
              <a:t>この</a:t>
            </a:r>
            <a:r>
              <a:rPr kumimoji="1" lang="en-US" altLang="ja-JP" sz="1800" dirty="0">
                <a:solidFill>
                  <a:schemeClr val="tx1">
                    <a:alpha val="80000"/>
                  </a:schemeClr>
                </a:solidFill>
              </a:rPr>
              <a:t>2</a:t>
            </a:r>
            <a:r>
              <a:rPr kumimoji="1" lang="ja-JP" altLang="en-US" sz="1800" dirty="0">
                <a:solidFill>
                  <a:schemeClr val="tx1">
                    <a:alpha val="80000"/>
                  </a:schemeClr>
                </a:solidFill>
              </a:rPr>
              <a:t>つのベクトルのなす</a:t>
            </a:r>
            <a:r>
              <a:rPr kumimoji="1" lang="ja-JP" altLang="en-US" sz="1800" b="1" dirty="0">
                <a:solidFill>
                  <a:schemeClr val="tx1">
                    <a:alpha val="80000"/>
                  </a:schemeClr>
                </a:solidFill>
                <a:highlight>
                  <a:srgbClr val="FFFF00"/>
                </a:highlight>
              </a:rPr>
              <a:t>角度</a:t>
            </a:r>
            <a:r>
              <a:rPr kumimoji="1" lang="en-US" altLang="ja-JP" sz="1800" b="1" dirty="0">
                <a:solidFill>
                  <a:schemeClr val="tx1">
                    <a:alpha val="80000"/>
                  </a:schemeClr>
                </a:solidFill>
                <a:highlight>
                  <a:srgbClr val="FFFF00"/>
                </a:highlight>
              </a:rPr>
              <a:t>(</a:t>
            </a:r>
            <a:r>
              <a:rPr kumimoji="1" lang="en-US" altLang="ja-JP" sz="1800" b="1" dirty="0" err="1">
                <a:solidFill>
                  <a:schemeClr val="tx1">
                    <a:alpha val="80000"/>
                  </a:schemeClr>
                </a:solidFill>
                <a:highlight>
                  <a:srgbClr val="FFFF00"/>
                </a:highlight>
              </a:rPr>
              <a:t>cosΘ</a:t>
            </a:r>
            <a:r>
              <a:rPr kumimoji="1" lang="en-US" altLang="ja-JP" sz="1800" b="1" dirty="0">
                <a:solidFill>
                  <a:schemeClr val="tx1">
                    <a:alpha val="80000"/>
                  </a:schemeClr>
                </a:solidFill>
                <a:highlight>
                  <a:srgbClr val="FFFF00"/>
                </a:highlight>
              </a:rPr>
              <a:t>)</a:t>
            </a:r>
            <a:r>
              <a:rPr kumimoji="1" lang="ja-JP" altLang="en-US" sz="1800" b="1" dirty="0">
                <a:solidFill>
                  <a:schemeClr val="tx1">
                    <a:alpha val="80000"/>
                  </a:schemeClr>
                </a:solidFill>
                <a:highlight>
                  <a:srgbClr val="FFFF00"/>
                </a:highlight>
              </a:rPr>
              <a:t>が小さい</a:t>
            </a:r>
            <a:r>
              <a:rPr kumimoji="1" lang="ja-JP" altLang="en-US" sz="1800" dirty="0">
                <a:solidFill>
                  <a:schemeClr val="tx1">
                    <a:alpha val="80000"/>
                  </a:schemeClr>
                </a:solidFill>
              </a:rPr>
              <a:t>ほど「相性がいい」と判断する</a:t>
            </a:r>
            <a:endParaRPr kumimoji="1" lang="en-US" altLang="ja-JP" sz="1800" dirty="0">
              <a:solidFill>
                <a:schemeClr val="tx1">
                  <a:alpha val="80000"/>
                </a:schemeClr>
              </a:solidFill>
            </a:endParaRPr>
          </a:p>
          <a:p>
            <a:pPr marL="0" indent="0">
              <a:buNone/>
            </a:pPr>
            <a:endParaRPr kumimoji="1" lang="ja-JP" altLang="en-US" sz="1700" dirty="0">
              <a:solidFill>
                <a:schemeClr val="tx1">
                  <a:alpha val="80000"/>
                </a:schemeClr>
              </a:solidFill>
            </a:endParaRPr>
          </a:p>
        </p:txBody>
      </p:sp>
      <p:grpSp>
        <p:nvGrpSpPr>
          <p:cNvPr id="19" name="Group 11">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2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9" name="図 8" descr="グラフ が含まれている画像&#10;&#10;AI 生成コンテンツは誤りを含む可能性があります。">
            <a:extLst>
              <a:ext uri="{FF2B5EF4-FFF2-40B4-BE49-F238E27FC236}">
                <a16:creationId xmlns:a16="http://schemas.microsoft.com/office/drawing/2014/main" id="{DD6319B1-EE6B-2C5D-2529-A19676B646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7502" y="2020648"/>
            <a:ext cx="3282404" cy="3282404"/>
          </a:xfrm>
          <a:prstGeom prst="rect">
            <a:avLst/>
          </a:prstGeom>
        </p:spPr>
      </p:pic>
      <p:pic>
        <p:nvPicPr>
          <p:cNvPr id="4" name="図 3" descr="グラフィカル ユーザー インターフェイス が含まれている画像&#10;&#10;AI 生成コンテンツは誤りを含む可能性があります。">
            <a:extLst>
              <a:ext uri="{FF2B5EF4-FFF2-40B4-BE49-F238E27FC236}">
                <a16:creationId xmlns:a16="http://schemas.microsoft.com/office/drawing/2014/main" id="{E65718C5-E1AB-D15A-706F-918E1257C402}"/>
              </a:ext>
            </a:extLst>
          </p:cNvPr>
          <p:cNvPicPr>
            <a:picLocks noChangeAspect="1"/>
          </p:cNvPicPr>
          <p:nvPr/>
        </p:nvPicPr>
        <p:blipFill>
          <a:blip r:embed="rId4">
            <a:extLst>
              <a:ext uri="{28A0092B-C50C-407E-A947-70E740481C1C}">
                <a14:useLocalDpi xmlns:a14="http://schemas.microsoft.com/office/drawing/2010/main" val="0"/>
              </a:ext>
            </a:extLst>
          </a:blip>
          <a:srcRect l="66654" t="41023" b="27448"/>
          <a:stretch>
            <a:fillRect/>
          </a:stretch>
        </p:blipFill>
        <p:spPr>
          <a:xfrm>
            <a:off x="10201943" y="5009081"/>
            <a:ext cx="1560601" cy="1475567"/>
          </a:xfrm>
          <a:prstGeom prst="rect">
            <a:avLst/>
          </a:prstGeom>
        </p:spPr>
      </p:pic>
      <p:sp>
        <p:nvSpPr>
          <p:cNvPr id="5" name="吹き出し: 角を丸めた四角形 4">
            <a:extLst>
              <a:ext uri="{FF2B5EF4-FFF2-40B4-BE49-F238E27FC236}">
                <a16:creationId xmlns:a16="http://schemas.microsoft.com/office/drawing/2014/main" id="{2FD5128A-C7E6-F52B-ABD1-790F1B372560}"/>
              </a:ext>
            </a:extLst>
          </p:cNvPr>
          <p:cNvSpPr/>
          <p:nvPr/>
        </p:nvSpPr>
        <p:spPr>
          <a:xfrm>
            <a:off x="7197486" y="5504247"/>
            <a:ext cx="3004457" cy="779205"/>
          </a:xfrm>
          <a:prstGeom prst="wedgeRoundRectCallout">
            <a:avLst>
              <a:gd name="adj1" fmla="val 52756"/>
              <a:gd name="adj2" fmla="val -32081"/>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ベクトルの大きさではなく向き</a:t>
            </a:r>
            <a:r>
              <a:rPr kumimoji="1" lang="en-US" altLang="ja-JP" dirty="0"/>
              <a:t>(</a:t>
            </a:r>
            <a:r>
              <a:rPr kumimoji="1" lang="ja-JP" altLang="en-US" dirty="0"/>
              <a:t>角度</a:t>
            </a:r>
            <a:r>
              <a:rPr kumimoji="1" lang="en-US" altLang="ja-JP" dirty="0"/>
              <a:t>)</a:t>
            </a:r>
            <a:r>
              <a:rPr kumimoji="1" lang="ja-JP" altLang="en-US" dirty="0"/>
              <a:t>が大事</a:t>
            </a:r>
            <a:r>
              <a:rPr kumimoji="1" lang="en-US" altLang="ja-JP" dirty="0"/>
              <a:t>‼</a:t>
            </a:r>
            <a:endParaRPr kumimoji="1" lang="ja-JP" altLang="en-US" dirty="0"/>
          </a:p>
        </p:txBody>
      </p:sp>
    </p:spTree>
    <p:extLst>
      <p:ext uri="{BB962C8B-B14F-4D97-AF65-F5344CB8AC3E}">
        <p14:creationId xmlns:p14="http://schemas.microsoft.com/office/powerpoint/2010/main" val="1808535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9F0A1A4-EC41-EF47-AE71-96B2548CA490}"/>
            </a:ext>
          </a:extLst>
        </p:cNvPr>
        <p:cNvGrpSpPr/>
        <p:nvPr/>
      </p:nvGrpSpPr>
      <p:grpSpPr>
        <a:xfrm>
          <a:off x="0" y="0"/>
          <a:ext cx="0" cy="0"/>
          <a:chOff x="0" y="0"/>
          <a:chExt cx="0" cy="0"/>
        </a:xfrm>
      </p:grpSpPr>
      <p:sp useBgFill="1">
        <p:nvSpPr>
          <p:cNvPr id="17" name="Rectangle 7">
            <a:extLst>
              <a:ext uri="{FF2B5EF4-FFF2-40B4-BE49-F238E27FC236}">
                <a16:creationId xmlns:a16="http://schemas.microsoft.com/office/drawing/2014/main" id="{079DEE7F-C8E6-C224-24B2-0FA0C89E2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CAFB9F5-EDC3-9B22-75BB-7D5C9CD5F221}"/>
              </a:ext>
            </a:extLst>
          </p:cNvPr>
          <p:cNvSpPr>
            <a:spLocks noGrp="1"/>
          </p:cNvSpPr>
          <p:nvPr>
            <p:ph type="title"/>
          </p:nvPr>
        </p:nvSpPr>
        <p:spPr>
          <a:xfrm>
            <a:off x="853739" y="837721"/>
            <a:ext cx="11208121" cy="883503"/>
          </a:xfrm>
        </p:spPr>
        <p:txBody>
          <a:bodyPr anchor="b">
            <a:normAutofit/>
          </a:bodyPr>
          <a:lstStyle/>
          <a:p>
            <a:r>
              <a:rPr lang="ja-JP" altLang="en-US" dirty="0"/>
              <a:t>🖥実際のコード処理：コサイン類似度</a:t>
            </a:r>
            <a:endParaRPr kumimoji="1" lang="ja-JP" altLang="en-US" dirty="0"/>
          </a:p>
        </p:txBody>
      </p:sp>
      <p:cxnSp>
        <p:nvCxnSpPr>
          <p:cNvPr id="18" name="Straight Connector 9">
            <a:extLst>
              <a:ext uri="{FF2B5EF4-FFF2-40B4-BE49-F238E27FC236}">
                <a16:creationId xmlns:a16="http://schemas.microsoft.com/office/drawing/2014/main" id="{DCF2087F-6A9B-84EB-9D07-1565AC3951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645C6763-7E1A-1941-8E7E-243DF641C38A}"/>
              </a:ext>
            </a:extLst>
          </p:cNvPr>
          <p:cNvSpPr>
            <a:spLocks noGrp="1"/>
          </p:cNvSpPr>
          <p:nvPr>
            <p:ph idx="1"/>
          </p:nvPr>
        </p:nvSpPr>
        <p:spPr>
          <a:xfrm>
            <a:off x="660754" y="4951282"/>
            <a:ext cx="7721447" cy="1086068"/>
          </a:xfrm>
        </p:spPr>
        <p:txBody>
          <a:bodyPr anchor="t">
            <a:normAutofit/>
          </a:bodyPr>
          <a:lstStyle/>
          <a:p>
            <a:pPr marL="0" indent="0">
              <a:buNone/>
            </a:pPr>
            <a:r>
              <a:rPr kumimoji="1" lang="ja-JP" altLang="en-US" sz="1600" dirty="0">
                <a:solidFill>
                  <a:schemeClr val="tx1">
                    <a:alpha val="80000"/>
                  </a:schemeClr>
                </a:solidFill>
              </a:rPr>
              <a:t>①レシピ</a:t>
            </a:r>
            <a:r>
              <a:rPr kumimoji="1" lang="en-US" altLang="ja-JP" sz="1600" dirty="0">
                <a:solidFill>
                  <a:schemeClr val="tx1">
                    <a:alpha val="80000"/>
                  </a:schemeClr>
                </a:solidFill>
              </a:rPr>
              <a:t>ID</a:t>
            </a:r>
            <a:r>
              <a:rPr kumimoji="1" lang="ja-JP" altLang="en-US" sz="1600" dirty="0">
                <a:solidFill>
                  <a:schemeClr val="tx1">
                    <a:alpha val="80000"/>
                  </a:schemeClr>
                </a:solidFill>
              </a:rPr>
              <a:t>から事前に計算済みの</a:t>
            </a:r>
            <a:r>
              <a:rPr kumimoji="1" lang="en-US" altLang="ja-JP" sz="1600" dirty="0">
                <a:solidFill>
                  <a:schemeClr val="tx1">
                    <a:alpha val="80000"/>
                  </a:schemeClr>
                </a:solidFill>
              </a:rPr>
              <a:t>TF-IDF</a:t>
            </a:r>
            <a:r>
              <a:rPr kumimoji="1" lang="ja-JP" altLang="en-US" sz="1600" dirty="0">
                <a:solidFill>
                  <a:schemeClr val="tx1">
                    <a:alpha val="80000"/>
                  </a:schemeClr>
                </a:solidFill>
              </a:rPr>
              <a:t>ベクトルを取得</a:t>
            </a:r>
            <a:endParaRPr kumimoji="1" lang="en-US" altLang="ja-JP" sz="1600" dirty="0">
              <a:solidFill>
                <a:schemeClr val="tx1">
                  <a:alpha val="80000"/>
                </a:schemeClr>
              </a:solidFill>
            </a:endParaRPr>
          </a:p>
          <a:p>
            <a:pPr marL="0" indent="0">
              <a:buNone/>
            </a:pPr>
            <a:r>
              <a:rPr lang="ja-JP" altLang="en-US" sz="1600" dirty="0">
                <a:solidFill>
                  <a:schemeClr val="tx1">
                    <a:alpha val="80000"/>
                  </a:schemeClr>
                </a:solidFill>
              </a:rPr>
              <a:t>②現在の在庫リストのデータをレシピと同じ</a:t>
            </a:r>
            <a:r>
              <a:rPr lang="en-US" altLang="ja-JP" sz="1600" dirty="0">
                <a:solidFill>
                  <a:schemeClr val="tx1">
                    <a:alpha val="80000"/>
                  </a:schemeClr>
                </a:solidFill>
              </a:rPr>
              <a:t>TF-IDF</a:t>
            </a:r>
            <a:r>
              <a:rPr lang="ja-JP" altLang="en-US" sz="1600" dirty="0">
                <a:solidFill>
                  <a:schemeClr val="tx1">
                    <a:alpha val="80000"/>
                  </a:schemeClr>
                </a:solidFill>
              </a:rPr>
              <a:t>ベクトルに変換</a:t>
            </a:r>
            <a:r>
              <a:rPr lang="en-US" altLang="ja-JP" sz="1600" dirty="0">
                <a:solidFill>
                  <a:schemeClr val="tx1">
                    <a:alpha val="80000"/>
                  </a:schemeClr>
                </a:solidFill>
              </a:rPr>
              <a:t>(transform)</a:t>
            </a:r>
          </a:p>
          <a:p>
            <a:pPr marL="0" indent="0">
              <a:buNone/>
            </a:pPr>
            <a:r>
              <a:rPr kumimoji="1" lang="ja-JP" altLang="en-US" sz="1600" dirty="0">
                <a:solidFill>
                  <a:schemeClr val="tx1">
                    <a:alpha val="80000"/>
                  </a:schemeClr>
                </a:solidFill>
              </a:rPr>
              <a:t>③ベクトル化されたレシピと在庫を比較し、コサイン類似度</a:t>
            </a:r>
            <a:r>
              <a:rPr kumimoji="1" lang="en-US" altLang="ja-JP" sz="1600" dirty="0">
                <a:solidFill>
                  <a:schemeClr val="tx1">
                    <a:alpha val="80000"/>
                  </a:schemeClr>
                </a:solidFill>
              </a:rPr>
              <a:t>(0</a:t>
            </a:r>
            <a:r>
              <a:rPr kumimoji="1" lang="ja-JP" altLang="en-US" sz="1600" dirty="0">
                <a:solidFill>
                  <a:schemeClr val="tx1">
                    <a:alpha val="80000"/>
                  </a:schemeClr>
                </a:solidFill>
              </a:rPr>
              <a:t>～</a:t>
            </a:r>
            <a:r>
              <a:rPr kumimoji="1" lang="en-US" altLang="ja-JP" sz="1600" dirty="0">
                <a:solidFill>
                  <a:schemeClr val="tx1">
                    <a:alpha val="80000"/>
                  </a:schemeClr>
                </a:solidFill>
              </a:rPr>
              <a:t>1)</a:t>
            </a:r>
            <a:r>
              <a:rPr kumimoji="1" lang="ja-JP" altLang="en-US" sz="1600" dirty="0">
                <a:solidFill>
                  <a:schemeClr val="tx1">
                    <a:alpha val="80000"/>
                  </a:schemeClr>
                </a:solidFill>
              </a:rPr>
              <a:t>を算出</a:t>
            </a:r>
            <a:endParaRPr kumimoji="1" lang="en-US" altLang="ja-JP" sz="1600" dirty="0">
              <a:solidFill>
                <a:schemeClr val="tx1">
                  <a:alpha val="80000"/>
                </a:schemeClr>
              </a:solidFill>
            </a:endParaRPr>
          </a:p>
          <a:p>
            <a:pPr marL="0" indent="0">
              <a:buNone/>
            </a:pPr>
            <a:endParaRPr kumimoji="1" lang="ja-JP" altLang="en-US" sz="1700" dirty="0">
              <a:solidFill>
                <a:schemeClr val="tx1">
                  <a:alpha val="80000"/>
                </a:schemeClr>
              </a:solidFill>
            </a:endParaRPr>
          </a:p>
        </p:txBody>
      </p:sp>
      <p:grpSp>
        <p:nvGrpSpPr>
          <p:cNvPr id="19" name="Group 11">
            <a:extLst>
              <a:ext uri="{FF2B5EF4-FFF2-40B4-BE49-F238E27FC236}">
                <a16:creationId xmlns:a16="http://schemas.microsoft.com/office/drawing/2014/main" id="{8A51E696-3DFE-C4E1-60D3-8F29047AD5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20" name="Graphic 11">
              <a:extLst>
                <a:ext uri="{FF2B5EF4-FFF2-40B4-BE49-F238E27FC236}">
                  <a16:creationId xmlns:a16="http://schemas.microsoft.com/office/drawing/2014/main" id="{30927919-7177-F611-A022-0FE46BB02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4991C853-781F-2544-A9C5-8F9EE48E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21" name="Graphic 12">
              <a:extLst>
                <a:ext uri="{FF2B5EF4-FFF2-40B4-BE49-F238E27FC236}">
                  <a16:creationId xmlns:a16="http://schemas.microsoft.com/office/drawing/2014/main" id="{3EAEC70E-801E-6740-6C94-08D498A60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5" name="図 4" descr="テキスト&#10;&#10;AI 生成コンテンツは誤りを含む可能性があります。">
            <a:extLst>
              <a:ext uri="{FF2B5EF4-FFF2-40B4-BE49-F238E27FC236}">
                <a16:creationId xmlns:a16="http://schemas.microsoft.com/office/drawing/2014/main" id="{9C92F523-A0A3-697D-AE19-7A3BB4A616DD}"/>
              </a:ext>
            </a:extLst>
          </p:cNvPr>
          <p:cNvPicPr>
            <a:picLocks noChangeAspect="1"/>
          </p:cNvPicPr>
          <p:nvPr/>
        </p:nvPicPr>
        <p:blipFill>
          <a:blip r:embed="rId3">
            <a:extLst>
              <a:ext uri="{28A0092B-C50C-407E-A947-70E740481C1C}">
                <a14:useLocalDpi xmlns:a14="http://schemas.microsoft.com/office/drawing/2010/main" val="0"/>
              </a:ext>
            </a:extLst>
          </a:blip>
          <a:srcRect l="943" t="2498" r="2513" b="2498"/>
          <a:stretch>
            <a:fillRect/>
          </a:stretch>
        </p:blipFill>
        <p:spPr>
          <a:xfrm>
            <a:off x="732983" y="1843606"/>
            <a:ext cx="7206914" cy="2892698"/>
          </a:xfrm>
          <a:prstGeom prst="rect">
            <a:avLst/>
          </a:prstGeom>
        </p:spPr>
      </p:pic>
      <p:sp>
        <p:nvSpPr>
          <p:cNvPr id="7" name="テキスト ボックス 6">
            <a:extLst>
              <a:ext uri="{FF2B5EF4-FFF2-40B4-BE49-F238E27FC236}">
                <a16:creationId xmlns:a16="http://schemas.microsoft.com/office/drawing/2014/main" id="{D65F6E61-9CEF-FBA1-B759-523DC90357C8}"/>
              </a:ext>
            </a:extLst>
          </p:cNvPr>
          <p:cNvSpPr txBox="1"/>
          <p:nvPr/>
        </p:nvSpPr>
        <p:spPr>
          <a:xfrm>
            <a:off x="853738" y="2989304"/>
            <a:ext cx="229689" cy="261610"/>
          </a:xfrm>
          <a:prstGeom prst="rect">
            <a:avLst/>
          </a:prstGeom>
          <a:noFill/>
        </p:spPr>
        <p:txBody>
          <a:bodyPr wrap="square" rtlCol="0">
            <a:spAutoFit/>
          </a:bodyPr>
          <a:lstStyle/>
          <a:p>
            <a:r>
              <a:rPr kumimoji="1" lang="ja-JP" altLang="en-US" sz="1100" b="1" dirty="0">
                <a:solidFill>
                  <a:srgbClr val="FF0000"/>
                </a:solidFill>
              </a:rPr>
              <a:t>①</a:t>
            </a:r>
          </a:p>
        </p:txBody>
      </p:sp>
      <p:sp>
        <p:nvSpPr>
          <p:cNvPr id="8" name="テキスト ボックス 7">
            <a:extLst>
              <a:ext uri="{FF2B5EF4-FFF2-40B4-BE49-F238E27FC236}">
                <a16:creationId xmlns:a16="http://schemas.microsoft.com/office/drawing/2014/main" id="{4A114F49-1238-1AAF-D6D8-683C38C21018}"/>
              </a:ext>
            </a:extLst>
          </p:cNvPr>
          <p:cNvSpPr txBox="1"/>
          <p:nvPr/>
        </p:nvSpPr>
        <p:spPr>
          <a:xfrm>
            <a:off x="853738" y="3559968"/>
            <a:ext cx="270161" cy="261610"/>
          </a:xfrm>
          <a:prstGeom prst="rect">
            <a:avLst/>
          </a:prstGeom>
          <a:noFill/>
        </p:spPr>
        <p:txBody>
          <a:bodyPr wrap="square" rtlCol="0">
            <a:spAutoFit/>
          </a:bodyPr>
          <a:lstStyle/>
          <a:p>
            <a:r>
              <a:rPr kumimoji="1" lang="ja-JP" altLang="en-US" sz="1100" b="1" dirty="0">
                <a:solidFill>
                  <a:srgbClr val="FF0000"/>
                </a:solidFill>
              </a:rPr>
              <a:t>②</a:t>
            </a:r>
          </a:p>
        </p:txBody>
      </p:sp>
      <p:sp>
        <p:nvSpPr>
          <p:cNvPr id="9" name="テキスト ボックス 8">
            <a:extLst>
              <a:ext uri="{FF2B5EF4-FFF2-40B4-BE49-F238E27FC236}">
                <a16:creationId xmlns:a16="http://schemas.microsoft.com/office/drawing/2014/main" id="{3B021273-E47B-A0DB-1EF0-5A16B311FDE7}"/>
              </a:ext>
            </a:extLst>
          </p:cNvPr>
          <p:cNvSpPr txBox="1"/>
          <p:nvPr/>
        </p:nvSpPr>
        <p:spPr>
          <a:xfrm>
            <a:off x="853739" y="4130632"/>
            <a:ext cx="270161" cy="261610"/>
          </a:xfrm>
          <a:prstGeom prst="rect">
            <a:avLst/>
          </a:prstGeom>
          <a:noFill/>
        </p:spPr>
        <p:txBody>
          <a:bodyPr wrap="square" rtlCol="0">
            <a:spAutoFit/>
          </a:bodyPr>
          <a:lstStyle/>
          <a:p>
            <a:r>
              <a:rPr kumimoji="1" lang="ja-JP" altLang="en-US" sz="1100" b="1" dirty="0">
                <a:solidFill>
                  <a:srgbClr val="FF0000"/>
                </a:solidFill>
              </a:rPr>
              <a:t>③</a:t>
            </a:r>
          </a:p>
        </p:txBody>
      </p:sp>
      <p:sp>
        <p:nvSpPr>
          <p:cNvPr id="11" name="吹き出し: 角を丸めた四角形 10">
            <a:extLst>
              <a:ext uri="{FF2B5EF4-FFF2-40B4-BE49-F238E27FC236}">
                <a16:creationId xmlns:a16="http://schemas.microsoft.com/office/drawing/2014/main" id="{235D0546-4DB9-3E5C-0F71-B27E41792900}"/>
              </a:ext>
            </a:extLst>
          </p:cNvPr>
          <p:cNvSpPr/>
          <p:nvPr/>
        </p:nvSpPr>
        <p:spPr>
          <a:xfrm>
            <a:off x="5217344" y="2554717"/>
            <a:ext cx="2772509" cy="900181"/>
          </a:xfrm>
          <a:prstGeom prst="wedgeRoundRectCallout">
            <a:avLst>
              <a:gd name="adj1" fmla="val -64545"/>
              <a:gd name="adj2" fmla="val 55487"/>
              <a:gd name="adj3" fmla="val 16667"/>
            </a:avLst>
          </a:prstGeom>
          <a:solidFill>
            <a:srgbClr val="CCFF66">
              <a:alpha val="60000"/>
            </a:srgbClr>
          </a:solidFill>
          <a:ln w="47625">
            <a:solidFill>
              <a:srgbClr val="6633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400" dirty="0"/>
              <a:t>💡最重要ポイント💡</a:t>
            </a:r>
            <a:endParaRPr kumimoji="1" lang="en-US" altLang="ja-JP" sz="1400" dirty="0"/>
          </a:p>
          <a:p>
            <a:pPr algn="ctr"/>
            <a:r>
              <a:rPr kumimoji="1" lang="ja-JP" altLang="en-US" sz="1400" dirty="0"/>
              <a:t>ここでは</a:t>
            </a:r>
            <a:r>
              <a:rPr kumimoji="1" lang="en-US" altLang="ja-JP" sz="1400" dirty="0" err="1"/>
              <a:t>fit_transform</a:t>
            </a:r>
            <a:r>
              <a:rPr kumimoji="1" lang="en-US" altLang="ja-JP" sz="1400" dirty="0"/>
              <a:t>()</a:t>
            </a:r>
            <a:r>
              <a:rPr kumimoji="1" lang="ja-JP" altLang="en-US" sz="1400" dirty="0"/>
              <a:t>ではなく</a:t>
            </a:r>
            <a:endParaRPr kumimoji="1" lang="en-US" altLang="ja-JP" sz="1400" dirty="0"/>
          </a:p>
          <a:p>
            <a:pPr algn="ctr"/>
            <a:r>
              <a:rPr kumimoji="1" lang="en-US" altLang="ja-JP" sz="1400" dirty="0"/>
              <a:t>transform</a:t>
            </a:r>
            <a:r>
              <a:rPr kumimoji="1" lang="ja-JP" altLang="en-US" sz="1400" dirty="0"/>
              <a:t>のみを使用する</a:t>
            </a:r>
            <a:endParaRPr kumimoji="1" lang="en-US" altLang="ja-JP" sz="1400" dirty="0"/>
          </a:p>
        </p:txBody>
      </p:sp>
      <p:pic>
        <p:nvPicPr>
          <p:cNvPr id="6" name="図 5" descr="グラフィカル ユーザー インターフェイス が含まれている画像&#10;&#10;AI 生成コンテンツは誤りを含む可能性があります。">
            <a:extLst>
              <a:ext uri="{FF2B5EF4-FFF2-40B4-BE49-F238E27FC236}">
                <a16:creationId xmlns:a16="http://schemas.microsoft.com/office/drawing/2014/main" id="{2E0C60C3-E65D-4B20-6C74-5BBF6AA32A6F}"/>
              </a:ext>
            </a:extLst>
          </p:cNvPr>
          <p:cNvPicPr>
            <a:picLocks noChangeAspect="1"/>
          </p:cNvPicPr>
          <p:nvPr/>
        </p:nvPicPr>
        <p:blipFill>
          <a:blip r:embed="rId4">
            <a:extLst>
              <a:ext uri="{28A0092B-C50C-407E-A947-70E740481C1C}">
                <a14:useLocalDpi xmlns:a14="http://schemas.microsoft.com/office/drawing/2010/main" val="0"/>
              </a:ext>
            </a:extLst>
          </a:blip>
          <a:srcRect l="14585" t="12210" r="56270" b="52324"/>
          <a:stretch>
            <a:fillRect/>
          </a:stretch>
        </p:blipFill>
        <p:spPr>
          <a:xfrm>
            <a:off x="10262474" y="4856325"/>
            <a:ext cx="1287291" cy="1566505"/>
          </a:xfrm>
          <a:prstGeom prst="rect">
            <a:avLst/>
          </a:prstGeom>
        </p:spPr>
      </p:pic>
      <p:sp>
        <p:nvSpPr>
          <p:cNvPr id="4" name="四角形: 角を丸くする 3">
            <a:extLst>
              <a:ext uri="{FF2B5EF4-FFF2-40B4-BE49-F238E27FC236}">
                <a16:creationId xmlns:a16="http://schemas.microsoft.com/office/drawing/2014/main" id="{B755A67A-0C81-170F-FFE5-264CDE11E626}"/>
              </a:ext>
            </a:extLst>
          </p:cNvPr>
          <p:cNvSpPr/>
          <p:nvPr/>
        </p:nvSpPr>
        <p:spPr>
          <a:xfrm>
            <a:off x="8035422" y="2678295"/>
            <a:ext cx="3772691" cy="2318849"/>
          </a:xfrm>
          <a:prstGeom prst="roundRect">
            <a:avLst/>
          </a:prstGeom>
          <a:solidFill>
            <a:schemeClr val="accent6">
              <a:lumMod val="75000"/>
              <a:alpha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在庫データで</a:t>
            </a:r>
            <a:r>
              <a:rPr kumimoji="1" lang="en-US" altLang="ja-JP" sz="1600" dirty="0"/>
              <a:t>fit(</a:t>
            </a:r>
            <a:r>
              <a:rPr kumimoji="1" lang="ja-JP" altLang="en-US" sz="1600" dirty="0"/>
              <a:t>再学習</a:t>
            </a:r>
            <a:r>
              <a:rPr kumimoji="1" lang="en-US" altLang="ja-JP" sz="1600" dirty="0"/>
              <a:t>)</a:t>
            </a:r>
            <a:r>
              <a:rPr kumimoji="1" lang="ja-JP" altLang="en-US" sz="1600" dirty="0"/>
              <a:t>をしてしまうと、語彙や</a:t>
            </a:r>
            <a:r>
              <a:rPr kumimoji="1" lang="en-US" altLang="ja-JP" sz="1600" dirty="0"/>
              <a:t>IDF</a:t>
            </a:r>
            <a:r>
              <a:rPr kumimoji="1" lang="ja-JP" altLang="en-US" sz="1600" dirty="0"/>
              <a:t>値の基準が</a:t>
            </a:r>
            <a:r>
              <a:rPr kumimoji="1" lang="ja-JP" altLang="en-US" sz="1600" b="1" dirty="0"/>
              <a:t>毎回変動</a:t>
            </a:r>
            <a:endParaRPr kumimoji="1" lang="en-US" altLang="ja-JP" sz="1600" b="1" dirty="0"/>
          </a:p>
          <a:p>
            <a:pPr algn="ctr"/>
            <a:endParaRPr kumimoji="1" lang="en-US" altLang="ja-JP" sz="1600" b="1" dirty="0"/>
          </a:p>
          <a:p>
            <a:pPr algn="ctr"/>
            <a:r>
              <a:rPr kumimoji="1" lang="ja-JP" altLang="en-US" sz="1600" dirty="0"/>
              <a:t>レシピ</a:t>
            </a:r>
            <a:r>
              <a:rPr kumimoji="1" lang="en-US" altLang="ja-JP" sz="1600" dirty="0"/>
              <a:t>DB</a:t>
            </a:r>
            <a:r>
              <a:rPr kumimoji="1" lang="ja-JP" altLang="en-US" sz="1600" dirty="0"/>
              <a:t>で学習済みの</a:t>
            </a:r>
            <a:r>
              <a:rPr kumimoji="1" lang="ja-JP" altLang="en-US" sz="1600" b="1" dirty="0"/>
              <a:t>「同じものさし」</a:t>
            </a:r>
            <a:r>
              <a:rPr kumimoji="1" lang="ja-JP" altLang="en-US" sz="1600" dirty="0"/>
              <a:t>で在庫ベクトル化することで、全てのレシピと公平に比較可能</a:t>
            </a:r>
            <a:endParaRPr kumimoji="1" lang="en-US" altLang="ja-JP" sz="1600" dirty="0"/>
          </a:p>
        </p:txBody>
      </p:sp>
      <p:sp>
        <p:nvSpPr>
          <p:cNvPr id="10" name="吹き出し: 角を丸めた四角形 9">
            <a:extLst>
              <a:ext uri="{FF2B5EF4-FFF2-40B4-BE49-F238E27FC236}">
                <a16:creationId xmlns:a16="http://schemas.microsoft.com/office/drawing/2014/main" id="{6909D090-8A43-B58E-A403-48C4FA5B91BA}"/>
              </a:ext>
            </a:extLst>
          </p:cNvPr>
          <p:cNvSpPr/>
          <p:nvPr/>
        </p:nvSpPr>
        <p:spPr>
          <a:xfrm>
            <a:off x="7939897" y="5210978"/>
            <a:ext cx="2272621" cy="768366"/>
          </a:xfrm>
          <a:prstGeom prst="wedgeRoundRectCallout">
            <a:avLst>
              <a:gd name="adj1" fmla="val 55434"/>
              <a:gd name="adj2" fmla="val -34638"/>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たった数行で難しい計算ができるんだね</a:t>
            </a:r>
          </a:p>
        </p:txBody>
      </p:sp>
    </p:spTree>
    <p:extLst>
      <p:ext uri="{BB962C8B-B14F-4D97-AF65-F5344CB8AC3E}">
        <p14:creationId xmlns:p14="http://schemas.microsoft.com/office/powerpoint/2010/main" val="329493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805F0-FEC6-2EC7-6F0D-B7390B8C11E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778D1D-736A-C369-2A4C-A47866F87C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7D38FD4-9B93-F46D-686B-559F9B0A1FBC}"/>
              </a:ext>
            </a:extLst>
          </p:cNvPr>
          <p:cNvSpPr>
            <a:spLocks noGrp="1"/>
          </p:cNvSpPr>
          <p:nvPr>
            <p:ph type="title"/>
          </p:nvPr>
        </p:nvSpPr>
        <p:spPr>
          <a:xfrm>
            <a:off x="769051" y="806470"/>
            <a:ext cx="10425699" cy="963424"/>
          </a:xfrm>
        </p:spPr>
        <p:txBody>
          <a:bodyPr anchor="b">
            <a:normAutofit/>
          </a:bodyPr>
          <a:lstStyle/>
          <a:p>
            <a:r>
              <a:rPr lang="ja-JP" altLang="en-US" dirty="0"/>
              <a:t>📅賞味期限スコアの判定</a:t>
            </a:r>
            <a:endParaRPr kumimoji="1" lang="ja-JP" altLang="en-US" dirty="0"/>
          </a:p>
        </p:txBody>
      </p:sp>
      <p:cxnSp>
        <p:nvCxnSpPr>
          <p:cNvPr id="10" name="Straight Connector 9">
            <a:extLst>
              <a:ext uri="{FF2B5EF4-FFF2-40B4-BE49-F238E27FC236}">
                <a16:creationId xmlns:a16="http://schemas.microsoft.com/office/drawing/2014/main" id="{381420E3-736D-2670-133C-53C0D43D9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643C6782-7C8E-D426-8FC1-1CDAEF3B1C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3" name="Graphic 11">
              <a:extLst>
                <a:ext uri="{FF2B5EF4-FFF2-40B4-BE49-F238E27FC236}">
                  <a16:creationId xmlns:a16="http://schemas.microsoft.com/office/drawing/2014/main" id="{6676DD5B-842F-1F4B-9A78-373075899C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55D21F45-9A8F-DBB8-C74A-09D6FF105F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4F6A4BA3-6F84-AD0E-EB60-4C1521756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5" name="コンテンツ プレースホルダー 4">
            <a:extLst>
              <a:ext uri="{FF2B5EF4-FFF2-40B4-BE49-F238E27FC236}">
                <a16:creationId xmlns:a16="http://schemas.microsoft.com/office/drawing/2014/main" id="{759FC13A-CFAE-DBE8-2950-346EECF688A5}"/>
              </a:ext>
            </a:extLst>
          </p:cNvPr>
          <p:cNvSpPr txBox="1">
            <a:spLocks/>
          </p:cNvSpPr>
          <p:nvPr/>
        </p:nvSpPr>
        <p:spPr>
          <a:xfrm>
            <a:off x="429456" y="2325421"/>
            <a:ext cx="11424226" cy="43160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「どれだけ食品ロス削減に貢献するレシピか」を定量化した指標</a:t>
            </a:r>
            <a:endParaRPr lang="en-US" altLang="ja-JP" sz="1800" dirty="0"/>
          </a:p>
          <a:p>
            <a:pPr marL="0" indent="0">
              <a:buNone/>
            </a:pPr>
            <a:endParaRPr lang="en-US" altLang="ja-JP" sz="1800" dirty="0"/>
          </a:p>
          <a:p>
            <a:pPr marL="0" indent="0">
              <a:buNone/>
            </a:pPr>
            <a:r>
              <a:rPr lang="ja-JP" altLang="en-US" sz="1800" dirty="0"/>
              <a:t>在庫食材ごとに賞味委期限までの日数に応じたベーススコアを付与</a:t>
            </a:r>
            <a:endParaRPr lang="en-US" altLang="ja-JP" sz="1800" dirty="0"/>
          </a:p>
          <a:p>
            <a:pPr marL="0" indent="0">
              <a:buNone/>
            </a:pPr>
            <a:r>
              <a:rPr lang="ja-JP" altLang="en-US" sz="1800" dirty="0"/>
              <a:t>期限切れや期限が近い食材ほど高スコアとなる</a:t>
            </a:r>
            <a:endParaRPr lang="en-US" altLang="ja-JP" sz="1800" dirty="0"/>
          </a:p>
          <a:p>
            <a:pPr marL="0" indent="0">
              <a:buNone/>
            </a:pPr>
            <a:r>
              <a:rPr lang="ja-JP" altLang="en-US" sz="1800" dirty="0"/>
              <a:t>さらに量が多いほど消費優先度が高くなるよう補正</a:t>
            </a:r>
            <a:endParaRPr lang="en-US" altLang="ja-JP" sz="1800" dirty="0"/>
          </a:p>
        </p:txBody>
      </p:sp>
      <p:sp>
        <p:nvSpPr>
          <p:cNvPr id="18" name="吹き出し: 角を丸めた四角形 17">
            <a:extLst>
              <a:ext uri="{FF2B5EF4-FFF2-40B4-BE49-F238E27FC236}">
                <a16:creationId xmlns:a16="http://schemas.microsoft.com/office/drawing/2014/main" id="{70D57DE8-6512-0228-67B2-6223CC8F2B76}"/>
              </a:ext>
            </a:extLst>
          </p:cNvPr>
          <p:cNvSpPr/>
          <p:nvPr/>
        </p:nvSpPr>
        <p:spPr>
          <a:xfrm>
            <a:off x="3449732" y="4483425"/>
            <a:ext cx="2532168" cy="812706"/>
          </a:xfrm>
          <a:prstGeom prst="wedgeRoundRectCallout">
            <a:avLst>
              <a:gd name="adj1" fmla="val 55254"/>
              <a:gd name="adj2" fmla="val -17332"/>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今回は消費期限に重みを</a:t>
            </a:r>
            <a:endParaRPr kumimoji="1" lang="en-US" altLang="ja-JP" sz="1600" dirty="0"/>
          </a:p>
          <a:p>
            <a:pPr algn="ctr"/>
            <a:r>
              <a:rPr kumimoji="1" lang="ja-JP" altLang="en-US" sz="1600" dirty="0"/>
              <a:t>つけて算出しました</a:t>
            </a:r>
          </a:p>
        </p:txBody>
      </p:sp>
      <p:pic>
        <p:nvPicPr>
          <p:cNvPr id="20" name="図 19" descr="屋内, テーブル, 部屋 が含まれている画像&#10;&#10;AI 生成コンテンツは誤りを含む可能性があります。">
            <a:extLst>
              <a:ext uri="{FF2B5EF4-FFF2-40B4-BE49-F238E27FC236}">
                <a16:creationId xmlns:a16="http://schemas.microsoft.com/office/drawing/2014/main" id="{ED271E47-ADC1-5A56-B026-5FFE75575C74}"/>
              </a:ext>
            </a:extLst>
          </p:cNvPr>
          <p:cNvPicPr>
            <a:picLocks noChangeAspect="1"/>
          </p:cNvPicPr>
          <p:nvPr/>
        </p:nvPicPr>
        <p:blipFill>
          <a:blip r:embed="rId3">
            <a:extLst>
              <a:ext uri="{28A0092B-C50C-407E-A947-70E740481C1C}">
                <a14:useLocalDpi xmlns:a14="http://schemas.microsoft.com/office/drawing/2010/main" val="0"/>
              </a:ext>
            </a:extLst>
          </a:blip>
          <a:srcRect l="51417" t="9803" r="9089" b="52658"/>
          <a:stretch>
            <a:fillRect/>
          </a:stretch>
        </p:blipFill>
        <p:spPr>
          <a:xfrm>
            <a:off x="6141569" y="4280067"/>
            <a:ext cx="2002897" cy="1903798"/>
          </a:xfrm>
          <a:prstGeom prst="rect">
            <a:avLst/>
          </a:prstGeom>
        </p:spPr>
      </p:pic>
      <p:graphicFrame>
        <p:nvGraphicFramePr>
          <p:cNvPr id="3" name="表 2">
            <a:extLst>
              <a:ext uri="{FF2B5EF4-FFF2-40B4-BE49-F238E27FC236}">
                <a16:creationId xmlns:a16="http://schemas.microsoft.com/office/drawing/2014/main" id="{B7721941-8BE6-6E1E-293F-94C79DAD4663}"/>
              </a:ext>
            </a:extLst>
          </p:cNvPr>
          <p:cNvGraphicFramePr>
            <a:graphicFrameLocks noGrp="1"/>
          </p:cNvGraphicFramePr>
          <p:nvPr>
            <p:extLst>
              <p:ext uri="{D42A27DB-BD31-4B8C-83A1-F6EECF244321}">
                <p14:modId xmlns:p14="http://schemas.microsoft.com/office/powerpoint/2010/main" val="1831926553"/>
              </p:ext>
            </p:extLst>
          </p:nvPr>
        </p:nvGraphicFramePr>
        <p:xfrm>
          <a:off x="8376064" y="2692793"/>
          <a:ext cx="2033065" cy="1676400"/>
        </p:xfrm>
        <a:graphic>
          <a:graphicData uri="http://schemas.openxmlformats.org/drawingml/2006/table">
            <a:tbl>
              <a:tblPr firstRow="1" bandRow="1">
                <a:tableStyleId>{5C22544A-7EE6-4342-B048-85BDC9FD1C3A}</a:tableStyleId>
              </a:tblPr>
              <a:tblGrid>
                <a:gridCol w="1197612">
                  <a:extLst>
                    <a:ext uri="{9D8B030D-6E8A-4147-A177-3AD203B41FA5}">
                      <a16:colId xmlns:a16="http://schemas.microsoft.com/office/drawing/2014/main" val="3509314143"/>
                    </a:ext>
                  </a:extLst>
                </a:gridCol>
                <a:gridCol w="835453">
                  <a:extLst>
                    <a:ext uri="{9D8B030D-6E8A-4147-A177-3AD203B41FA5}">
                      <a16:colId xmlns:a16="http://schemas.microsoft.com/office/drawing/2014/main" val="3070005519"/>
                    </a:ext>
                  </a:extLst>
                </a:gridCol>
              </a:tblGrid>
              <a:tr h="305104">
                <a:tc>
                  <a:txBody>
                    <a:bodyPr/>
                    <a:lstStyle/>
                    <a:p>
                      <a:r>
                        <a:rPr kumimoji="1" lang="ja-JP" altLang="en-US" sz="1600" dirty="0"/>
                        <a:t>期限</a:t>
                      </a:r>
                    </a:p>
                  </a:txBody>
                  <a:tcPr/>
                </a:tc>
                <a:tc>
                  <a:txBody>
                    <a:bodyPr/>
                    <a:lstStyle/>
                    <a:p>
                      <a:r>
                        <a:rPr kumimoji="1" lang="ja-JP" altLang="en-US" sz="1600" dirty="0"/>
                        <a:t>スコア</a:t>
                      </a:r>
                    </a:p>
                  </a:txBody>
                  <a:tcPr/>
                </a:tc>
                <a:extLst>
                  <a:ext uri="{0D108BD9-81ED-4DB2-BD59-A6C34878D82A}">
                    <a16:rowId xmlns:a16="http://schemas.microsoft.com/office/drawing/2014/main" val="3497890576"/>
                  </a:ext>
                </a:extLst>
              </a:tr>
              <a:tr h="305104">
                <a:tc>
                  <a:txBody>
                    <a:bodyPr/>
                    <a:lstStyle/>
                    <a:p>
                      <a:r>
                        <a:rPr kumimoji="1" lang="ja-JP" altLang="en-US" sz="1600" dirty="0"/>
                        <a:t>期限切れ</a:t>
                      </a:r>
                      <a:endParaRPr kumimoji="1" lang="en-US" altLang="ja-JP" sz="1600" dirty="0"/>
                    </a:p>
                  </a:txBody>
                  <a:tcPr/>
                </a:tc>
                <a:tc>
                  <a:txBody>
                    <a:bodyPr/>
                    <a:lstStyle/>
                    <a:p>
                      <a:r>
                        <a:rPr kumimoji="1" lang="en-US" altLang="ja-JP" sz="1600" dirty="0"/>
                        <a:t>200</a:t>
                      </a:r>
                      <a:endParaRPr kumimoji="1" lang="ja-JP" altLang="en-US" sz="1600" dirty="0"/>
                    </a:p>
                  </a:txBody>
                  <a:tcPr/>
                </a:tc>
                <a:extLst>
                  <a:ext uri="{0D108BD9-81ED-4DB2-BD59-A6C34878D82A}">
                    <a16:rowId xmlns:a16="http://schemas.microsoft.com/office/drawing/2014/main" val="778981491"/>
                  </a:ext>
                </a:extLst>
              </a:tr>
              <a:tr h="305104">
                <a:tc>
                  <a:txBody>
                    <a:bodyPr/>
                    <a:lstStyle/>
                    <a:p>
                      <a:r>
                        <a:rPr kumimoji="1" lang="ja-JP" altLang="en-US" sz="1600" dirty="0"/>
                        <a:t>１日以内</a:t>
                      </a:r>
                    </a:p>
                  </a:txBody>
                  <a:tcPr/>
                </a:tc>
                <a:tc>
                  <a:txBody>
                    <a:bodyPr/>
                    <a:lstStyle/>
                    <a:p>
                      <a:r>
                        <a:rPr kumimoji="1" lang="en-US" altLang="ja-JP" sz="1600" dirty="0"/>
                        <a:t>150</a:t>
                      </a:r>
                      <a:endParaRPr kumimoji="1" lang="ja-JP" altLang="en-US" sz="1600" dirty="0"/>
                    </a:p>
                  </a:txBody>
                  <a:tcPr/>
                </a:tc>
                <a:extLst>
                  <a:ext uri="{0D108BD9-81ED-4DB2-BD59-A6C34878D82A}">
                    <a16:rowId xmlns:a16="http://schemas.microsoft.com/office/drawing/2014/main" val="1237554883"/>
                  </a:ext>
                </a:extLst>
              </a:tr>
              <a:tr h="305104">
                <a:tc>
                  <a:txBody>
                    <a:bodyPr/>
                    <a:lstStyle/>
                    <a:p>
                      <a:r>
                        <a:rPr kumimoji="1" lang="ja-JP" altLang="en-US" sz="1600" dirty="0"/>
                        <a:t>３日以内</a:t>
                      </a:r>
                    </a:p>
                  </a:txBody>
                  <a:tcPr/>
                </a:tc>
                <a:tc>
                  <a:txBody>
                    <a:bodyPr/>
                    <a:lstStyle/>
                    <a:p>
                      <a:r>
                        <a:rPr kumimoji="1" lang="en-US" altLang="ja-JP" sz="1600" dirty="0"/>
                        <a:t>120</a:t>
                      </a:r>
                      <a:endParaRPr kumimoji="1" lang="ja-JP" altLang="en-US" sz="1600" dirty="0"/>
                    </a:p>
                  </a:txBody>
                  <a:tcPr/>
                </a:tc>
                <a:extLst>
                  <a:ext uri="{0D108BD9-81ED-4DB2-BD59-A6C34878D82A}">
                    <a16:rowId xmlns:a16="http://schemas.microsoft.com/office/drawing/2014/main" val="4062628562"/>
                  </a:ext>
                </a:extLst>
              </a:tr>
              <a:tr h="305104">
                <a:tc>
                  <a:txBody>
                    <a:bodyPr/>
                    <a:lstStyle/>
                    <a:p>
                      <a:r>
                        <a:rPr kumimoji="1" lang="ja-JP" altLang="en-US" sz="1600" dirty="0"/>
                        <a:t>７日以内</a:t>
                      </a:r>
                    </a:p>
                  </a:txBody>
                  <a:tcPr/>
                </a:tc>
                <a:tc>
                  <a:txBody>
                    <a:bodyPr/>
                    <a:lstStyle/>
                    <a:p>
                      <a:r>
                        <a:rPr kumimoji="1" lang="en-US" altLang="ja-JP" sz="1600" dirty="0"/>
                        <a:t>80</a:t>
                      </a:r>
                      <a:endParaRPr kumimoji="1" lang="ja-JP" altLang="en-US" sz="1600" dirty="0"/>
                    </a:p>
                  </a:txBody>
                  <a:tcPr/>
                </a:tc>
                <a:extLst>
                  <a:ext uri="{0D108BD9-81ED-4DB2-BD59-A6C34878D82A}">
                    <a16:rowId xmlns:a16="http://schemas.microsoft.com/office/drawing/2014/main" val="2829096706"/>
                  </a:ext>
                </a:extLst>
              </a:tr>
            </a:tbl>
          </a:graphicData>
        </a:graphic>
      </p:graphicFrame>
    </p:spTree>
    <p:extLst>
      <p:ext uri="{BB962C8B-B14F-4D97-AF65-F5344CB8AC3E}">
        <p14:creationId xmlns:p14="http://schemas.microsoft.com/office/powerpoint/2010/main" val="2263410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ED89D63-A91D-6A33-FB8D-C6BE646E4297}"/>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FB08CBE-E5AD-4E2E-D291-16355270E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95C1D107-95D2-1798-C3A1-78C9ED3367FB}"/>
              </a:ext>
            </a:extLst>
          </p:cNvPr>
          <p:cNvSpPr>
            <a:spLocks noGrp="1"/>
          </p:cNvSpPr>
          <p:nvPr>
            <p:ph type="title"/>
          </p:nvPr>
        </p:nvSpPr>
        <p:spPr>
          <a:xfrm>
            <a:off x="769051" y="806469"/>
            <a:ext cx="10425699" cy="1067299"/>
          </a:xfrm>
        </p:spPr>
        <p:txBody>
          <a:bodyPr anchor="b">
            <a:normAutofit/>
          </a:bodyPr>
          <a:lstStyle/>
          <a:p>
            <a:r>
              <a:rPr lang="ja-JP" altLang="en-US" dirty="0"/>
              <a:t>🥬必須食材の設定</a:t>
            </a:r>
            <a:endParaRPr kumimoji="1" lang="ja-JP" altLang="en-US" dirty="0"/>
          </a:p>
        </p:txBody>
      </p:sp>
      <p:cxnSp>
        <p:nvCxnSpPr>
          <p:cNvPr id="10" name="Straight Connector 9">
            <a:extLst>
              <a:ext uri="{FF2B5EF4-FFF2-40B4-BE49-F238E27FC236}">
                <a16:creationId xmlns:a16="http://schemas.microsoft.com/office/drawing/2014/main" id="{B836551F-82BD-9C59-AA64-0CE53813EC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1419413-EF8D-9E7C-5AE0-AA419593A4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3" name="Graphic 11">
              <a:extLst>
                <a:ext uri="{FF2B5EF4-FFF2-40B4-BE49-F238E27FC236}">
                  <a16:creationId xmlns:a16="http://schemas.microsoft.com/office/drawing/2014/main" id="{57D2266F-D6B9-BB74-E6E1-981D65FAA9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F8B27A7E-DBCD-84F4-F217-DDEEBC84C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A514D719-5DFA-730C-C2C1-E7BF0057C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5" name="コンテンツ プレースホルダー 4">
            <a:extLst>
              <a:ext uri="{FF2B5EF4-FFF2-40B4-BE49-F238E27FC236}">
                <a16:creationId xmlns:a16="http://schemas.microsoft.com/office/drawing/2014/main" id="{211D1B27-7BA9-EF5C-5B2C-AF2F79B3337C}"/>
              </a:ext>
            </a:extLst>
          </p:cNvPr>
          <p:cNvSpPr txBox="1">
            <a:spLocks/>
          </p:cNvSpPr>
          <p:nvPr/>
        </p:nvSpPr>
        <p:spPr>
          <a:xfrm>
            <a:off x="767200" y="2325422"/>
            <a:ext cx="10529886" cy="431600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t>必須食材：そのレシピを構成するのに最低限必要な食材</a:t>
            </a:r>
            <a:endParaRPr lang="en-US" altLang="ja-JP" sz="1800" dirty="0"/>
          </a:p>
          <a:p>
            <a:pPr marL="0" indent="0">
              <a:buNone/>
            </a:pPr>
            <a:r>
              <a:rPr lang="ja-JP" altLang="en-US" sz="1800" dirty="0"/>
              <a:t>コサイン類似度、加重平均のみだと必要な食材が入っていないレシピのスコアがおすすめされる</a:t>
            </a:r>
            <a:endParaRPr lang="en-US" altLang="ja-JP" sz="1800" dirty="0"/>
          </a:p>
          <a:p>
            <a:pPr marL="0" indent="0">
              <a:buNone/>
            </a:pPr>
            <a:r>
              <a:rPr lang="ja-JP" altLang="en-US" sz="1800" dirty="0"/>
              <a:t>期限が近くても、レシピが似ていても必要な材料が揃っていないレシピはおすすめ順位を下げる　</a:t>
            </a:r>
            <a:endParaRPr lang="en-US" altLang="ja-JP" sz="1800" b="1" dirty="0">
              <a:solidFill>
                <a:srgbClr val="FF0000"/>
              </a:solidFill>
            </a:endParaRPr>
          </a:p>
          <a:p>
            <a:pPr marL="0" indent="0">
              <a:buNone/>
            </a:pPr>
            <a:r>
              <a:rPr lang="ja-JP" altLang="en-US" sz="1800" dirty="0"/>
              <a:t>計算方法</a:t>
            </a:r>
            <a:endParaRPr lang="en-US" altLang="ja-JP" sz="1800" dirty="0"/>
          </a:p>
          <a:p>
            <a:pPr marL="0" indent="0">
              <a:buNone/>
            </a:pPr>
            <a:endParaRPr lang="en-US" altLang="ja-JP" sz="1800" dirty="0"/>
          </a:p>
          <a:p>
            <a:pPr marL="0" indent="0">
              <a:buNone/>
            </a:pPr>
            <a:endParaRPr lang="en-US" altLang="ja-JP" sz="1800" dirty="0"/>
          </a:p>
          <a:p>
            <a:pPr marL="0" indent="0">
              <a:buNone/>
            </a:pPr>
            <a:r>
              <a:rPr lang="ja-JP" altLang="en-US" sz="1800" dirty="0"/>
              <a:t>分量の計算はどうなるの？？</a:t>
            </a:r>
            <a:endParaRPr lang="en-US" altLang="ja-JP" sz="1800" dirty="0"/>
          </a:p>
          <a:p>
            <a:pPr marL="0" indent="0">
              <a:buNone/>
            </a:pPr>
            <a:r>
              <a:rPr lang="ja-JP" altLang="en-US" sz="1800" dirty="0"/>
              <a:t>　まず食材の一致を優先→ユーザー自身で分量確認し判断</a:t>
            </a:r>
            <a:endParaRPr lang="en-US" altLang="ja-JP" sz="1800" dirty="0"/>
          </a:p>
        </p:txBody>
      </p:sp>
      <p:pic>
        <p:nvPicPr>
          <p:cNvPr id="11" name="図 10" descr="テキスト, 手紙&#10;&#10;AI 生成コンテンツは誤りを含む可能性があります。">
            <a:extLst>
              <a:ext uri="{FF2B5EF4-FFF2-40B4-BE49-F238E27FC236}">
                <a16:creationId xmlns:a16="http://schemas.microsoft.com/office/drawing/2014/main" id="{DB34E61B-0951-E827-4754-6E7F7D22BED9}"/>
              </a:ext>
            </a:extLst>
          </p:cNvPr>
          <p:cNvPicPr>
            <a:picLocks noChangeAspect="1"/>
          </p:cNvPicPr>
          <p:nvPr/>
        </p:nvPicPr>
        <p:blipFill>
          <a:blip r:embed="rId3">
            <a:extLst>
              <a:ext uri="{28A0092B-C50C-407E-A947-70E740481C1C}">
                <a14:useLocalDpi xmlns:a14="http://schemas.microsoft.com/office/drawing/2010/main" val="0"/>
              </a:ext>
            </a:extLst>
          </a:blip>
          <a:srcRect l="6545" t="23390" r="5639" b="4402"/>
          <a:stretch>
            <a:fillRect/>
          </a:stretch>
        </p:blipFill>
        <p:spPr>
          <a:xfrm>
            <a:off x="1784396" y="3793655"/>
            <a:ext cx="4022923" cy="593238"/>
          </a:xfrm>
          <a:prstGeom prst="rect">
            <a:avLst/>
          </a:prstGeom>
        </p:spPr>
      </p:pic>
      <p:pic>
        <p:nvPicPr>
          <p:cNvPr id="4" name="図 3" descr="グラフィカル ユーザー インターフェイス が含まれている画像&#10;&#10;AI 生成コンテンツは誤りを含む可能性があります。">
            <a:extLst>
              <a:ext uri="{FF2B5EF4-FFF2-40B4-BE49-F238E27FC236}">
                <a16:creationId xmlns:a16="http://schemas.microsoft.com/office/drawing/2014/main" id="{048F15EB-7587-0FA5-C8CD-5B29D2053E05}"/>
              </a:ext>
            </a:extLst>
          </p:cNvPr>
          <p:cNvPicPr>
            <a:picLocks noChangeAspect="1"/>
          </p:cNvPicPr>
          <p:nvPr/>
        </p:nvPicPr>
        <p:blipFill>
          <a:blip r:embed="rId4">
            <a:extLst>
              <a:ext uri="{28A0092B-C50C-407E-A947-70E740481C1C}">
                <a14:useLocalDpi xmlns:a14="http://schemas.microsoft.com/office/drawing/2010/main" val="0"/>
              </a:ext>
            </a:extLst>
          </a:blip>
          <a:srcRect l="35857" t="42183" r="34243" b="27615"/>
          <a:stretch>
            <a:fillRect/>
          </a:stretch>
        </p:blipFill>
        <p:spPr>
          <a:xfrm>
            <a:off x="9661577" y="4699714"/>
            <a:ext cx="1905305" cy="1924550"/>
          </a:xfrm>
          <a:prstGeom prst="rect">
            <a:avLst/>
          </a:prstGeom>
        </p:spPr>
      </p:pic>
      <p:sp>
        <p:nvSpPr>
          <p:cNvPr id="18" name="吹き出し: 角を丸めた四角形 17">
            <a:extLst>
              <a:ext uri="{FF2B5EF4-FFF2-40B4-BE49-F238E27FC236}">
                <a16:creationId xmlns:a16="http://schemas.microsoft.com/office/drawing/2014/main" id="{C76BB1F9-5C3A-3E23-ED86-F2AFCA1EE074}"/>
              </a:ext>
            </a:extLst>
          </p:cNvPr>
          <p:cNvSpPr/>
          <p:nvPr/>
        </p:nvSpPr>
        <p:spPr>
          <a:xfrm>
            <a:off x="6568098" y="5254341"/>
            <a:ext cx="3183038" cy="1002639"/>
          </a:xfrm>
          <a:prstGeom prst="wedgeRoundRectCallout">
            <a:avLst>
              <a:gd name="adj1" fmla="val 54999"/>
              <a:gd name="adj2" fmla="val -3315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分量まで計算しすぎると</a:t>
            </a:r>
            <a:endParaRPr kumimoji="1" lang="en-US" altLang="ja-JP" dirty="0"/>
          </a:p>
          <a:p>
            <a:pPr algn="ctr"/>
            <a:r>
              <a:rPr kumimoji="1" lang="ja-JP" altLang="en-US" dirty="0"/>
              <a:t>融通の利かない</a:t>
            </a:r>
            <a:r>
              <a:rPr kumimoji="1" lang="en-US" altLang="ja-JP" dirty="0"/>
              <a:t>AI</a:t>
            </a:r>
            <a:r>
              <a:rPr kumimoji="1" lang="ja-JP" altLang="en-US" dirty="0"/>
              <a:t>に</a:t>
            </a:r>
            <a:endParaRPr kumimoji="1" lang="en-US" altLang="ja-JP" dirty="0"/>
          </a:p>
          <a:p>
            <a:pPr algn="ctr"/>
            <a:r>
              <a:rPr kumimoji="1" lang="ja-JP" altLang="en-US" dirty="0"/>
              <a:t>なってしまうよ！</a:t>
            </a:r>
            <a:endParaRPr kumimoji="1" lang="en-US" altLang="ja-JP" dirty="0"/>
          </a:p>
        </p:txBody>
      </p:sp>
    </p:spTree>
    <p:extLst>
      <p:ext uri="{BB962C8B-B14F-4D97-AF65-F5344CB8AC3E}">
        <p14:creationId xmlns:p14="http://schemas.microsoft.com/office/powerpoint/2010/main" val="1607199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B89438-1B64-8951-C2E3-688B07939B7A}"/>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4EB3102-692D-001F-F34A-49D868931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AF589AD1-8119-3756-1A9A-DA20D98DDCBF}"/>
              </a:ext>
            </a:extLst>
          </p:cNvPr>
          <p:cNvSpPr>
            <a:spLocks noGrp="1"/>
          </p:cNvSpPr>
          <p:nvPr>
            <p:ph type="title"/>
          </p:nvPr>
        </p:nvSpPr>
        <p:spPr>
          <a:xfrm>
            <a:off x="769051" y="806470"/>
            <a:ext cx="10425699" cy="963424"/>
          </a:xfrm>
        </p:spPr>
        <p:txBody>
          <a:bodyPr anchor="b">
            <a:normAutofit/>
          </a:bodyPr>
          <a:lstStyle/>
          <a:p>
            <a:r>
              <a:rPr lang="ja-JP" altLang="en-US" dirty="0"/>
              <a:t>💗</a:t>
            </a:r>
            <a:r>
              <a:rPr lang="en-US" altLang="ja-JP" dirty="0"/>
              <a:t>AI</a:t>
            </a:r>
            <a:r>
              <a:rPr lang="ja-JP" altLang="en-US" dirty="0"/>
              <a:t>に人間の機微を理解させるには</a:t>
            </a:r>
            <a:endParaRPr kumimoji="1" lang="ja-JP" altLang="en-US" dirty="0"/>
          </a:p>
        </p:txBody>
      </p:sp>
      <p:cxnSp>
        <p:nvCxnSpPr>
          <p:cNvPr id="10" name="Straight Connector 9">
            <a:extLst>
              <a:ext uri="{FF2B5EF4-FFF2-40B4-BE49-F238E27FC236}">
                <a16:creationId xmlns:a16="http://schemas.microsoft.com/office/drawing/2014/main" id="{C7B141FA-090C-C4EF-0ED9-8FBECFC77F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4BD007E-4803-E967-F825-6A8A7DBBD3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3" name="Graphic 11">
              <a:extLst>
                <a:ext uri="{FF2B5EF4-FFF2-40B4-BE49-F238E27FC236}">
                  <a16:creationId xmlns:a16="http://schemas.microsoft.com/office/drawing/2014/main" id="{2AE87069-5A19-4C7F-D104-63ADA905B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779573DE-2DF1-AEFE-53B1-DB56FAAB9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D3F44D32-7450-07F7-1601-74DE6757A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5" name="コンテンツ プレースホルダー 4">
            <a:extLst>
              <a:ext uri="{FF2B5EF4-FFF2-40B4-BE49-F238E27FC236}">
                <a16:creationId xmlns:a16="http://schemas.microsoft.com/office/drawing/2014/main" id="{D3FECC16-7B4C-779A-2E1B-4083748E3834}"/>
              </a:ext>
            </a:extLst>
          </p:cNvPr>
          <p:cNvSpPr txBox="1">
            <a:spLocks/>
          </p:cNvSpPr>
          <p:nvPr/>
        </p:nvSpPr>
        <p:spPr>
          <a:xfrm>
            <a:off x="429456" y="2069433"/>
            <a:ext cx="11424226" cy="457199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en-US" altLang="ja-JP" sz="1800" u="sng" dirty="0"/>
              <a:t>AI</a:t>
            </a:r>
            <a:r>
              <a:rPr lang="ja-JP" altLang="en-US" sz="1800" u="sng" dirty="0"/>
              <a:t>の弱点</a:t>
            </a:r>
            <a:endParaRPr lang="en-US" altLang="ja-JP" sz="1800" u="sng" dirty="0"/>
          </a:p>
          <a:p>
            <a:pPr marL="0" indent="0">
              <a:buNone/>
            </a:pPr>
            <a:r>
              <a:rPr lang="ja-JP" altLang="en-US" sz="1800" dirty="0"/>
              <a:t>「材料の組み合わせ」は理解できるが現実の優先順位が理解できない</a:t>
            </a:r>
            <a:endParaRPr lang="en-US" altLang="ja-JP" sz="1800" dirty="0"/>
          </a:p>
          <a:p>
            <a:pPr marL="0" indent="0">
              <a:buNone/>
            </a:pPr>
            <a:r>
              <a:rPr lang="ja-JP" altLang="en-US" sz="1800" u="sng" dirty="0"/>
              <a:t>解決策</a:t>
            </a:r>
            <a:endParaRPr lang="en-US" altLang="ja-JP" sz="1800" u="sng" dirty="0"/>
          </a:p>
          <a:p>
            <a:pPr marL="0" indent="0">
              <a:buNone/>
            </a:pPr>
            <a:r>
              <a:rPr lang="ja-JP" altLang="en-US" sz="1800" dirty="0"/>
              <a:t>　</a:t>
            </a:r>
            <a:r>
              <a:rPr lang="en-US" altLang="ja-JP" sz="1800" dirty="0"/>
              <a:t>AI</a:t>
            </a:r>
            <a:r>
              <a:rPr lang="ja-JP" altLang="en-US" sz="1800" dirty="0"/>
              <a:t>が計算した「相性」に重み付けを行う（加重平均）</a:t>
            </a:r>
            <a:endParaRPr lang="en-US" altLang="ja-JP" sz="1800" dirty="0"/>
          </a:p>
          <a:p>
            <a:pPr marL="0" indent="0">
              <a:buNone/>
            </a:pPr>
            <a:r>
              <a:rPr lang="ja-JP" altLang="en-US" sz="1800" dirty="0"/>
              <a:t>　すべてを同じ重要度で扱わず、重要な要素ほど強く反映させる平均</a:t>
            </a:r>
            <a:endParaRPr lang="en-US" altLang="ja-JP" sz="1800" dirty="0"/>
          </a:p>
          <a:p>
            <a:pPr marL="0" indent="0">
              <a:buNone/>
            </a:pPr>
            <a:r>
              <a:rPr kumimoji="0" lang="en-US" altLang="ja-JP" sz="1800" dirty="0"/>
              <a:t>3</a:t>
            </a:r>
            <a:r>
              <a:rPr kumimoji="0" lang="ja-JP" altLang="en-US" sz="1800" dirty="0"/>
              <a:t>つの評価軸で加重平均スコアを算出</a:t>
            </a:r>
            <a:endParaRPr kumimoji="0" lang="en-US" altLang="ja-JP" sz="1800" dirty="0"/>
          </a:p>
          <a:p>
            <a:pPr marL="0" indent="0">
              <a:buNone/>
            </a:pPr>
            <a:endParaRPr lang="en-US" altLang="ja-JP" sz="2000" dirty="0"/>
          </a:p>
        </p:txBody>
      </p:sp>
      <p:pic>
        <p:nvPicPr>
          <p:cNvPr id="17" name="図 16" descr="グラフ, 箱ひげ図&#10;&#10;AI 生成コンテンツは誤りを含む可能性があります。">
            <a:extLst>
              <a:ext uri="{FF2B5EF4-FFF2-40B4-BE49-F238E27FC236}">
                <a16:creationId xmlns:a16="http://schemas.microsoft.com/office/drawing/2014/main" id="{B31C86A7-B75E-F8FC-9F23-2A38CD27D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1013" y="5916215"/>
            <a:ext cx="3373331" cy="523859"/>
          </a:xfrm>
          <a:prstGeom prst="rect">
            <a:avLst/>
          </a:prstGeom>
        </p:spPr>
      </p:pic>
      <p:graphicFrame>
        <p:nvGraphicFramePr>
          <p:cNvPr id="6" name="コンテンツ プレースホルダー 5">
            <a:extLst>
              <a:ext uri="{FF2B5EF4-FFF2-40B4-BE49-F238E27FC236}">
                <a16:creationId xmlns:a16="http://schemas.microsoft.com/office/drawing/2014/main" id="{19D999F5-7A97-1D97-1276-9B815BEFB2E2}"/>
              </a:ext>
            </a:extLst>
          </p:cNvPr>
          <p:cNvGraphicFramePr>
            <a:graphicFrameLocks noGrp="1"/>
          </p:cNvGraphicFramePr>
          <p:nvPr>
            <p:ph sz="half" idx="1"/>
            <p:extLst>
              <p:ext uri="{D42A27DB-BD31-4B8C-83A1-F6EECF244321}">
                <p14:modId xmlns:p14="http://schemas.microsoft.com/office/powerpoint/2010/main" val="1012243570"/>
              </p:ext>
            </p:extLst>
          </p:nvPr>
        </p:nvGraphicFramePr>
        <p:xfrm>
          <a:off x="8022443" y="2105760"/>
          <a:ext cx="3740101" cy="3774128"/>
        </p:xfrm>
        <a:graphic>
          <a:graphicData uri="http://schemas.openxmlformats.org/drawingml/2006/chart">
            <c:chart xmlns:c="http://schemas.openxmlformats.org/drawingml/2006/chart" xmlns:r="http://schemas.openxmlformats.org/officeDocument/2006/relationships" r:id="rId4"/>
          </a:graphicData>
        </a:graphic>
      </p:graphicFrame>
      <p:sp>
        <p:nvSpPr>
          <p:cNvPr id="18" name="吹き出し: 角を丸めた四角形 17">
            <a:extLst>
              <a:ext uri="{FF2B5EF4-FFF2-40B4-BE49-F238E27FC236}">
                <a16:creationId xmlns:a16="http://schemas.microsoft.com/office/drawing/2014/main" id="{E5182D49-EDBE-5A0C-13E0-D0C3367234C2}"/>
              </a:ext>
            </a:extLst>
          </p:cNvPr>
          <p:cNvSpPr/>
          <p:nvPr/>
        </p:nvSpPr>
        <p:spPr>
          <a:xfrm>
            <a:off x="2613335" y="5273535"/>
            <a:ext cx="3018307" cy="812706"/>
          </a:xfrm>
          <a:prstGeom prst="wedgeRoundRectCallout">
            <a:avLst>
              <a:gd name="adj1" fmla="val -54586"/>
              <a:gd name="adj2" fmla="val -23950"/>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重視したい項目によって</a:t>
            </a:r>
            <a:endParaRPr kumimoji="1" lang="en-US" altLang="ja-JP" sz="1600" dirty="0"/>
          </a:p>
          <a:p>
            <a:pPr algn="ctr"/>
            <a:r>
              <a:rPr kumimoji="1" lang="ja-JP" altLang="en-US" sz="1600" dirty="0"/>
              <a:t>比率は変えることができるよ</a:t>
            </a:r>
          </a:p>
        </p:txBody>
      </p:sp>
      <p:sp>
        <p:nvSpPr>
          <p:cNvPr id="3" name="四角形: 角を丸くする 2">
            <a:extLst>
              <a:ext uri="{FF2B5EF4-FFF2-40B4-BE49-F238E27FC236}">
                <a16:creationId xmlns:a16="http://schemas.microsoft.com/office/drawing/2014/main" id="{785E1E7B-F308-6E84-D10A-CE0F23D4D821}"/>
              </a:ext>
            </a:extLst>
          </p:cNvPr>
          <p:cNvSpPr/>
          <p:nvPr/>
        </p:nvSpPr>
        <p:spPr>
          <a:xfrm>
            <a:off x="546206" y="4355432"/>
            <a:ext cx="7961156" cy="618564"/>
          </a:xfrm>
          <a:prstGeom prst="round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dirty="0">
                <a:solidFill>
                  <a:schemeClr val="tx1"/>
                </a:solidFill>
              </a:rPr>
              <a:t>総合スコア </a:t>
            </a:r>
            <a:r>
              <a:rPr lang="en-US" altLang="ja-JP" b="1" dirty="0">
                <a:solidFill>
                  <a:schemeClr val="tx1"/>
                </a:solidFill>
              </a:rPr>
              <a:t>= (</a:t>
            </a:r>
            <a:r>
              <a:rPr lang="en-US" altLang="ja-JP" b="1" dirty="0">
                <a:solidFill>
                  <a:srgbClr val="002060"/>
                </a:solidFill>
              </a:rPr>
              <a:t>TF-IDF</a:t>
            </a:r>
            <a:r>
              <a:rPr lang="ja-JP" altLang="en-US" b="1" dirty="0">
                <a:solidFill>
                  <a:srgbClr val="002060"/>
                </a:solidFill>
              </a:rPr>
              <a:t>類似度</a:t>
            </a:r>
            <a:r>
              <a:rPr lang="en-US" altLang="ja-JP" b="1" dirty="0">
                <a:solidFill>
                  <a:schemeClr val="tx1"/>
                </a:solidFill>
              </a:rPr>
              <a:t>×0.4) </a:t>
            </a:r>
            <a:r>
              <a:rPr lang="ja-JP" altLang="en-US" b="1" dirty="0">
                <a:solidFill>
                  <a:schemeClr val="tx1"/>
                </a:solidFill>
              </a:rPr>
              <a:t>＋ </a:t>
            </a:r>
            <a:r>
              <a:rPr lang="en-US" altLang="ja-JP" b="1" dirty="0">
                <a:solidFill>
                  <a:schemeClr val="tx1"/>
                </a:solidFill>
              </a:rPr>
              <a:t>(</a:t>
            </a:r>
            <a:r>
              <a:rPr lang="ja-JP" altLang="en-US" b="1" dirty="0">
                <a:solidFill>
                  <a:srgbClr val="002060"/>
                </a:solidFill>
              </a:rPr>
              <a:t>期限スコア</a:t>
            </a:r>
            <a:r>
              <a:rPr lang="en-US" altLang="ja-JP" b="1" dirty="0">
                <a:solidFill>
                  <a:schemeClr val="tx1"/>
                </a:solidFill>
              </a:rPr>
              <a:t>×0.5) </a:t>
            </a:r>
            <a:r>
              <a:rPr lang="ja-JP" altLang="en-US" b="1" dirty="0">
                <a:solidFill>
                  <a:schemeClr val="tx1"/>
                </a:solidFill>
              </a:rPr>
              <a:t>＋ </a:t>
            </a:r>
            <a:r>
              <a:rPr lang="en-US" altLang="ja-JP" b="1" dirty="0">
                <a:solidFill>
                  <a:schemeClr val="tx1"/>
                </a:solidFill>
              </a:rPr>
              <a:t>(</a:t>
            </a:r>
            <a:r>
              <a:rPr lang="ja-JP" altLang="en-US" b="1" dirty="0">
                <a:solidFill>
                  <a:srgbClr val="002060"/>
                </a:solidFill>
              </a:rPr>
              <a:t>必須食材率</a:t>
            </a:r>
            <a:r>
              <a:rPr lang="en-US" altLang="ja-JP" b="1" dirty="0">
                <a:solidFill>
                  <a:schemeClr val="tx1"/>
                </a:solidFill>
              </a:rPr>
              <a:t>×0.1)</a:t>
            </a:r>
          </a:p>
        </p:txBody>
      </p:sp>
      <p:pic>
        <p:nvPicPr>
          <p:cNvPr id="7" name="図 6" descr="屋内, テーブル, 部屋 が含まれている画像&#10;&#10;AI 生成コンテンツは誤りを含む可能性があります。">
            <a:extLst>
              <a:ext uri="{FF2B5EF4-FFF2-40B4-BE49-F238E27FC236}">
                <a16:creationId xmlns:a16="http://schemas.microsoft.com/office/drawing/2014/main" id="{0018E33F-D9E0-9C4C-A96D-F4FEE76684E4}"/>
              </a:ext>
            </a:extLst>
          </p:cNvPr>
          <p:cNvPicPr>
            <a:picLocks noChangeAspect="1"/>
          </p:cNvPicPr>
          <p:nvPr/>
        </p:nvPicPr>
        <p:blipFill>
          <a:blip r:embed="rId5">
            <a:extLst>
              <a:ext uri="{28A0092B-C50C-407E-A947-70E740481C1C}">
                <a14:useLocalDpi xmlns:a14="http://schemas.microsoft.com/office/drawing/2010/main" val="0"/>
              </a:ext>
            </a:extLst>
          </a:blip>
          <a:srcRect l="14912" t="9803" r="54916" b="52658"/>
          <a:stretch>
            <a:fillRect/>
          </a:stretch>
        </p:blipFill>
        <p:spPr>
          <a:xfrm>
            <a:off x="1030134" y="5142473"/>
            <a:ext cx="1325157" cy="1648727"/>
          </a:xfrm>
          <a:prstGeom prst="rect">
            <a:avLst/>
          </a:prstGeom>
        </p:spPr>
      </p:pic>
    </p:spTree>
    <p:extLst>
      <p:ext uri="{BB962C8B-B14F-4D97-AF65-F5344CB8AC3E}">
        <p14:creationId xmlns:p14="http://schemas.microsoft.com/office/powerpoint/2010/main" val="2113442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7119726-8E84-81C8-00D3-23CE21B0EDB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A8A96A-8C4C-237C-811A-C45184BD3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3C6B3EE-1580-C3FD-B774-4901F35C0034}"/>
              </a:ext>
            </a:extLst>
          </p:cNvPr>
          <p:cNvSpPr>
            <a:spLocks noGrp="1"/>
          </p:cNvSpPr>
          <p:nvPr>
            <p:ph type="title"/>
          </p:nvPr>
        </p:nvSpPr>
        <p:spPr>
          <a:xfrm>
            <a:off x="820987" y="833967"/>
            <a:ext cx="10550025" cy="1182927"/>
          </a:xfrm>
        </p:spPr>
        <p:txBody>
          <a:bodyPr anchor="b">
            <a:normAutofit/>
          </a:bodyPr>
          <a:lstStyle/>
          <a:p>
            <a:r>
              <a:rPr lang="ja-JP" altLang="en-US" dirty="0"/>
              <a:t>🌠総合評価：</a:t>
            </a:r>
            <a:r>
              <a:rPr lang="en-US" altLang="ja-JP" dirty="0"/>
              <a:t>AI</a:t>
            </a:r>
            <a:r>
              <a:rPr lang="ja-JP" altLang="en-US" dirty="0"/>
              <a:t>と人間の知恵の合体</a:t>
            </a:r>
            <a:endParaRPr kumimoji="1" lang="ja-JP" altLang="en-US" dirty="0"/>
          </a:p>
        </p:txBody>
      </p:sp>
      <p:cxnSp>
        <p:nvCxnSpPr>
          <p:cNvPr id="10" name="Straight Connector 9">
            <a:extLst>
              <a:ext uri="{FF2B5EF4-FFF2-40B4-BE49-F238E27FC236}">
                <a16:creationId xmlns:a16="http://schemas.microsoft.com/office/drawing/2014/main" id="{513548D8-C8AD-FC1A-3942-309114720E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714057B5-EEFF-E1CD-5373-9D293630C2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3" name="Graphic 11">
              <a:extLst>
                <a:ext uri="{FF2B5EF4-FFF2-40B4-BE49-F238E27FC236}">
                  <a16:creationId xmlns:a16="http://schemas.microsoft.com/office/drawing/2014/main" id="{7FD897C4-CFF4-2D71-9400-2CC973157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B5CC1D46-FED6-DBEB-5885-E2F5FD009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39E1841D-FD96-D77D-89B8-49F37F310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sp>
        <p:nvSpPr>
          <p:cNvPr id="3" name="コンテンツ プレースホルダー 6">
            <a:extLst>
              <a:ext uri="{FF2B5EF4-FFF2-40B4-BE49-F238E27FC236}">
                <a16:creationId xmlns:a16="http://schemas.microsoft.com/office/drawing/2014/main" id="{01E78DB3-C170-D1FF-511C-C1ADE368DE16}"/>
              </a:ext>
            </a:extLst>
          </p:cNvPr>
          <p:cNvSpPr txBox="1">
            <a:spLocks/>
          </p:cNvSpPr>
          <p:nvPr/>
        </p:nvSpPr>
        <p:spPr>
          <a:xfrm>
            <a:off x="584957" y="2464461"/>
            <a:ext cx="11268725" cy="41215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ja-JP" altLang="en-US" sz="1800" dirty="0"/>
              <a:t>最終的なレシピの判断は</a:t>
            </a:r>
            <a:r>
              <a:rPr lang="en-US" altLang="ja-JP" sz="1800" dirty="0"/>
              <a:t>2</a:t>
            </a:r>
            <a:r>
              <a:rPr lang="ja-JP" altLang="en-US" sz="1800" dirty="0"/>
              <a:t>段階の計算で決定</a:t>
            </a:r>
            <a:endParaRPr lang="en-US" altLang="ja-JP" sz="1800" dirty="0"/>
          </a:p>
          <a:p>
            <a:pPr marL="0" indent="0">
              <a:buFont typeface="Arial" panose="020B0604020202020204" pitchFamily="34" charset="0"/>
              <a:buNone/>
            </a:pPr>
            <a:r>
              <a:rPr lang="en-US" altLang="ja-JP" sz="1800" dirty="0"/>
              <a:t>step1</a:t>
            </a:r>
            <a:r>
              <a:rPr lang="ja-JP" altLang="en-US" sz="1800" dirty="0"/>
              <a:t>：</a:t>
            </a:r>
            <a:r>
              <a:rPr lang="en-US" altLang="ja-JP" sz="1800" dirty="0"/>
              <a:t>3</a:t>
            </a:r>
            <a:r>
              <a:rPr lang="ja-JP" altLang="en-US" sz="1800" dirty="0"/>
              <a:t>つの評価軸で加重平均スコアを算出</a:t>
            </a:r>
            <a:endParaRPr lang="en-US" altLang="ja-JP" sz="1800" dirty="0"/>
          </a:p>
          <a:p>
            <a:pPr marL="0" indent="0">
              <a:buFont typeface="Arial" panose="020B0604020202020204" pitchFamily="34" charset="0"/>
              <a:buNone/>
            </a:pPr>
            <a:endParaRPr lang="en-US" altLang="ja-JP" sz="1800" dirty="0"/>
          </a:p>
          <a:p>
            <a:pPr marL="0" indent="0">
              <a:buFont typeface="Arial" panose="020B0604020202020204" pitchFamily="34" charset="0"/>
              <a:buNone/>
            </a:pPr>
            <a:endParaRPr lang="en-US" altLang="ja-JP" sz="1800" dirty="0"/>
          </a:p>
          <a:p>
            <a:pPr marL="0" indent="0">
              <a:buFont typeface="Arial" panose="020B0604020202020204" pitchFamily="34" charset="0"/>
              <a:buNone/>
            </a:pPr>
            <a:r>
              <a:rPr lang="en-US" altLang="ja-JP" sz="1800" dirty="0"/>
              <a:t>step2</a:t>
            </a:r>
            <a:r>
              <a:rPr lang="ja-JP" altLang="en-US" sz="1800" dirty="0"/>
              <a:t>：必須食材充足率で最終調整</a:t>
            </a:r>
            <a:r>
              <a:rPr lang="en-US" altLang="ja-JP" sz="1800" dirty="0"/>
              <a:t>(</a:t>
            </a:r>
            <a:r>
              <a:rPr lang="ja-JP" altLang="en-US" sz="1800" dirty="0"/>
              <a:t>ブレーキ</a:t>
            </a:r>
            <a:r>
              <a:rPr lang="en-US" altLang="ja-JP" sz="1800" dirty="0"/>
              <a:t>)</a:t>
            </a:r>
          </a:p>
          <a:p>
            <a:pPr marL="0" indent="0">
              <a:buFont typeface="Arial" panose="020B0604020202020204" pitchFamily="34" charset="0"/>
              <a:buNone/>
            </a:pPr>
            <a:endParaRPr lang="en-US" altLang="ja-JP" sz="1800" dirty="0"/>
          </a:p>
          <a:p>
            <a:pPr marL="0" indent="0">
              <a:buFont typeface="Arial" panose="020B0604020202020204" pitchFamily="34" charset="0"/>
              <a:buNone/>
            </a:pPr>
            <a:endParaRPr lang="en-US" altLang="ja-JP" sz="1800" dirty="0"/>
          </a:p>
          <a:p>
            <a:pPr marL="0" indent="0">
              <a:buFont typeface="Arial" panose="020B0604020202020204" pitchFamily="34" charset="0"/>
              <a:buNone/>
            </a:pPr>
            <a:r>
              <a:rPr lang="en-US" altLang="ja-JP" b="1" dirty="0"/>
              <a:t>Step2</a:t>
            </a:r>
            <a:r>
              <a:rPr lang="ja-JP" altLang="en-US" b="1" dirty="0"/>
              <a:t>の計算が「ブレーキ」として機能し、実現不可能なレシピが上位に来ることを防ぐ</a:t>
            </a:r>
            <a:endParaRPr lang="en-US" altLang="ja-JP" b="1" dirty="0"/>
          </a:p>
        </p:txBody>
      </p:sp>
      <p:sp>
        <p:nvSpPr>
          <p:cNvPr id="9" name="吹き出し: 角を丸めた四角形 8">
            <a:extLst>
              <a:ext uri="{FF2B5EF4-FFF2-40B4-BE49-F238E27FC236}">
                <a16:creationId xmlns:a16="http://schemas.microsoft.com/office/drawing/2014/main" id="{A6B977EA-A477-C3FA-E4D9-3C142DFD9EC3}"/>
              </a:ext>
            </a:extLst>
          </p:cNvPr>
          <p:cNvSpPr/>
          <p:nvPr/>
        </p:nvSpPr>
        <p:spPr>
          <a:xfrm>
            <a:off x="6368144" y="2202631"/>
            <a:ext cx="3351096" cy="954363"/>
          </a:xfrm>
          <a:prstGeom prst="wedgeRoundRectCallout">
            <a:avLst>
              <a:gd name="adj1" fmla="val 53581"/>
              <a:gd name="adj2" fmla="val -3273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必須食材充足率は前に説明した必須食食材率と同じ計算式だよ</a:t>
            </a:r>
          </a:p>
        </p:txBody>
      </p:sp>
      <p:pic>
        <p:nvPicPr>
          <p:cNvPr id="20" name="図 19" descr="グラフィカル ユーザー インターフェイス が含まれている画像&#10;&#10;AI 生成コンテンツは誤りを含む可能性があります。">
            <a:extLst>
              <a:ext uri="{FF2B5EF4-FFF2-40B4-BE49-F238E27FC236}">
                <a16:creationId xmlns:a16="http://schemas.microsoft.com/office/drawing/2014/main" id="{40F0B222-DE81-DEBE-0178-8A06DB95753D}"/>
              </a:ext>
            </a:extLst>
          </p:cNvPr>
          <p:cNvPicPr>
            <a:picLocks noChangeAspect="1"/>
          </p:cNvPicPr>
          <p:nvPr/>
        </p:nvPicPr>
        <p:blipFill>
          <a:blip r:embed="rId3">
            <a:extLst>
              <a:ext uri="{28A0092B-C50C-407E-A947-70E740481C1C}">
                <a14:useLocalDpi xmlns:a14="http://schemas.microsoft.com/office/drawing/2010/main" val="0"/>
              </a:ext>
            </a:extLst>
          </a:blip>
          <a:srcRect l="15463" t="11759" r="56694" b="52068"/>
          <a:stretch>
            <a:fillRect/>
          </a:stretch>
        </p:blipFill>
        <p:spPr>
          <a:xfrm>
            <a:off x="9927132" y="1917879"/>
            <a:ext cx="1255030" cy="1630539"/>
          </a:xfrm>
          <a:prstGeom prst="rect">
            <a:avLst/>
          </a:prstGeom>
        </p:spPr>
      </p:pic>
      <p:sp>
        <p:nvSpPr>
          <p:cNvPr id="7" name="四角形: 角を丸くする 6">
            <a:extLst>
              <a:ext uri="{FF2B5EF4-FFF2-40B4-BE49-F238E27FC236}">
                <a16:creationId xmlns:a16="http://schemas.microsoft.com/office/drawing/2014/main" id="{00FCC348-6D50-9B11-5B6A-699E85BFD74A}"/>
              </a:ext>
            </a:extLst>
          </p:cNvPr>
          <p:cNvSpPr/>
          <p:nvPr/>
        </p:nvSpPr>
        <p:spPr>
          <a:xfrm>
            <a:off x="1104265" y="4890727"/>
            <a:ext cx="4752542" cy="618564"/>
          </a:xfrm>
          <a:prstGeom prst="round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最終スコア ＝ </a:t>
            </a:r>
            <a:r>
              <a:rPr lang="ja-JP" altLang="en-US" b="1" dirty="0">
                <a:solidFill>
                  <a:srgbClr val="002060"/>
                </a:solidFill>
              </a:rPr>
              <a:t>総合スコア</a:t>
            </a:r>
            <a:r>
              <a:rPr lang="en-US" altLang="ja-JP" dirty="0"/>
              <a:t>×</a:t>
            </a:r>
            <a:r>
              <a:rPr lang="ja-JP" altLang="en-US" b="1" dirty="0">
                <a:solidFill>
                  <a:srgbClr val="002060"/>
                </a:solidFill>
              </a:rPr>
              <a:t>必須食材充足率</a:t>
            </a:r>
            <a:endParaRPr lang="en-US" altLang="ja-JP" b="1" dirty="0">
              <a:solidFill>
                <a:srgbClr val="002060"/>
              </a:solidFill>
            </a:endParaRPr>
          </a:p>
        </p:txBody>
      </p:sp>
      <p:sp>
        <p:nvSpPr>
          <p:cNvPr id="16" name="四角形: 角を丸くする 15">
            <a:extLst>
              <a:ext uri="{FF2B5EF4-FFF2-40B4-BE49-F238E27FC236}">
                <a16:creationId xmlns:a16="http://schemas.microsoft.com/office/drawing/2014/main" id="{643CAF4E-8EE3-EA6E-614D-7F142A1C771F}"/>
              </a:ext>
            </a:extLst>
          </p:cNvPr>
          <p:cNvSpPr/>
          <p:nvPr/>
        </p:nvSpPr>
        <p:spPr>
          <a:xfrm>
            <a:off x="1227095" y="3429000"/>
            <a:ext cx="7961156" cy="618564"/>
          </a:xfrm>
          <a:prstGeom prst="roundRect">
            <a:avLst/>
          </a:prstGeom>
          <a:no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b="1" dirty="0">
                <a:solidFill>
                  <a:schemeClr val="tx1"/>
                </a:solidFill>
              </a:rPr>
              <a:t>総合スコア </a:t>
            </a:r>
            <a:r>
              <a:rPr lang="en-US" altLang="ja-JP" b="1" dirty="0">
                <a:solidFill>
                  <a:schemeClr val="tx1"/>
                </a:solidFill>
              </a:rPr>
              <a:t>= (</a:t>
            </a:r>
            <a:r>
              <a:rPr lang="en-US" altLang="ja-JP" b="1" dirty="0">
                <a:solidFill>
                  <a:srgbClr val="002060"/>
                </a:solidFill>
              </a:rPr>
              <a:t>TF-IDF</a:t>
            </a:r>
            <a:r>
              <a:rPr lang="ja-JP" altLang="en-US" b="1" dirty="0">
                <a:solidFill>
                  <a:srgbClr val="002060"/>
                </a:solidFill>
              </a:rPr>
              <a:t>類似度</a:t>
            </a:r>
            <a:r>
              <a:rPr lang="en-US" altLang="ja-JP" b="1" dirty="0">
                <a:solidFill>
                  <a:schemeClr val="tx1"/>
                </a:solidFill>
              </a:rPr>
              <a:t>×0.4) </a:t>
            </a:r>
            <a:r>
              <a:rPr lang="ja-JP" altLang="en-US" b="1" dirty="0">
                <a:solidFill>
                  <a:schemeClr val="tx1"/>
                </a:solidFill>
              </a:rPr>
              <a:t>＋ </a:t>
            </a:r>
            <a:r>
              <a:rPr lang="en-US" altLang="ja-JP" b="1" dirty="0">
                <a:solidFill>
                  <a:schemeClr val="tx1"/>
                </a:solidFill>
              </a:rPr>
              <a:t>(</a:t>
            </a:r>
            <a:r>
              <a:rPr lang="ja-JP" altLang="en-US" b="1" dirty="0">
                <a:solidFill>
                  <a:srgbClr val="002060"/>
                </a:solidFill>
              </a:rPr>
              <a:t>期限スコア</a:t>
            </a:r>
            <a:r>
              <a:rPr lang="en-US" altLang="ja-JP" b="1" dirty="0">
                <a:solidFill>
                  <a:schemeClr val="tx1"/>
                </a:solidFill>
              </a:rPr>
              <a:t>×0.5) </a:t>
            </a:r>
            <a:r>
              <a:rPr lang="ja-JP" altLang="en-US" b="1" dirty="0">
                <a:solidFill>
                  <a:schemeClr val="tx1"/>
                </a:solidFill>
              </a:rPr>
              <a:t>＋ </a:t>
            </a:r>
            <a:r>
              <a:rPr lang="en-US" altLang="ja-JP" b="1" dirty="0">
                <a:solidFill>
                  <a:schemeClr val="tx1"/>
                </a:solidFill>
              </a:rPr>
              <a:t>(</a:t>
            </a:r>
            <a:r>
              <a:rPr lang="ja-JP" altLang="en-US" b="1" dirty="0">
                <a:solidFill>
                  <a:srgbClr val="002060"/>
                </a:solidFill>
              </a:rPr>
              <a:t>必須食材率</a:t>
            </a:r>
            <a:r>
              <a:rPr lang="en-US" altLang="ja-JP" b="1" dirty="0">
                <a:solidFill>
                  <a:schemeClr val="tx1"/>
                </a:solidFill>
              </a:rPr>
              <a:t>×0.1)</a:t>
            </a:r>
          </a:p>
        </p:txBody>
      </p:sp>
      <p:pic>
        <p:nvPicPr>
          <p:cNvPr id="6" name="図 5" descr="テキスト, 手紙&#10;&#10;AI 生成コンテンツは誤りを含む可能性があります。">
            <a:extLst>
              <a:ext uri="{FF2B5EF4-FFF2-40B4-BE49-F238E27FC236}">
                <a16:creationId xmlns:a16="http://schemas.microsoft.com/office/drawing/2014/main" id="{0DA62228-13AC-B161-358F-94EAD1ABDA82}"/>
              </a:ext>
            </a:extLst>
          </p:cNvPr>
          <p:cNvPicPr>
            <a:picLocks noChangeAspect="1"/>
          </p:cNvPicPr>
          <p:nvPr/>
        </p:nvPicPr>
        <p:blipFill>
          <a:blip r:embed="rId4">
            <a:extLst>
              <a:ext uri="{28A0092B-C50C-407E-A947-70E740481C1C}">
                <a14:useLocalDpi xmlns:a14="http://schemas.microsoft.com/office/drawing/2010/main" val="0"/>
              </a:ext>
            </a:extLst>
          </a:blip>
          <a:srcRect l="6545" t="23390" r="5639" b="4402"/>
          <a:stretch>
            <a:fillRect/>
          </a:stretch>
        </p:blipFill>
        <p:spPr>
          <a:xfrm>
            <a:off x="6751308" y="4968222"/>
            <a:ext cx="3143630" cy="463574"/>
          </a:xfrm>
          <a:prstGeom prst="rect">
            <a:avLst/>
          </a:prstGeom>
          <a:ln>
            <a:solidFill>
              <a:schemeClr val="accent1"/>
            </a:solidFill>
          </a:ln>
        </p:spPr>
      </p:pic>
      <p:cxnSp>
        <p:nvCxnSpPr>
          <p:cNvPr id="17" name="直線矢印コネクタ 16">
            <a:extLst>
              <a:ext uri="{FF2B5EF4-FFF2-40B4-BE49-F238E27FC236}">
                <a16:creationId xmlns:a16="http://schemas.microsoft.com/office/drawing/2014/main" id="{A56CBF66-7F30-A50A-3A3E-190156E2369D}"/>
              </a:ext>
            </a:extLst>
          </p:cNvPr>
          <p:cNvCxnSpPr/>
          <p:nvPr/>
        </p:nvCxnSpPr>
        <p:spPr>
          <a:xfrm>
            <a:off x="5674836" y="5200009"/>
            <a:ext cx="87153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1610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DAD6C7D-7D9E-2FB5-9ACB-571AC9AD76EC}"/>
              </a:ext>
            </a:extLst>
          </p:cNvPr>
          <p:cNvSpPr>
            <a:spLocks noGrp="1"/>
          </p:cNvSpPr>
          <p:nvPr>
            <p:ph type="title"/>
          </p:nvPr>
        </p:nvSpPr>
        <p:spPr>
          <a:xfrm>
            <a:off x="677925" y="855397"/>
            <a:ext cx="6155988" cy="904850"/>
          </a:xfrm>
        </p:spPr>
        <p:txBody>
          <a:bodyPr anchor="b">
            <a:normAutofit/>
          </a:bodyPr>
          <a:lstStyle/>
          <a:p>
            <a:r>
              <a:rPr kumimoji="1" lang="ja-JP" altLang="en-US" dirty="0"/>
              <a:t>📜概要</a:t>
            </a:r>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8" name="コンテンツ プレースホルダー 2">
            <a:extLst>
              <a:ext uri="{FF2B5EF4-FFF2-40B4-BE49-F238E27FC236}">
                <a16:creationId xmlns:a16="http://schemas.microsoft.com/office/drawing/2014/main" id="{49DB2334-1346-E266-CA3B-F0C0FAD328A9}"/>
              </a:ext>
            </a:extLst>
          </p:cNvPr>
          <p:cNvSpPr>
            <a:spLocks noGrp="1"/>
          </p:cNvSpPr>
          <p:nvPr>
            <p:ph idx="1"/>
          </p:nvPr>
        </p:nvSpPr>
        <p:spPr>
          <a:xfrm>
            <a:off x="613847" y="1968803"/>
            <a:ext cx="10960202" cy="4657465"/>
          </a:xfrm>
        </p:spPr>
        <p:txBody>
          <a:bodyPr>
            <a:normAutofit fontScale="25000" lnSpcReduction="20000"/>
          </a:bodyPr>
          <a:lstStyle/>
          <a:p>
            <a:pPr marL="0" indent="0">
              <a:buNone/>
            </a:pPr>
            <a:r>
              <a:rPr kumimoji="1" lang="en-US" altLang="ja-JP" sz="7200" b="1" dirty="0"/>
              <a:t>1.</a:t>
            </a:r>
            <a:r>
              <a:rPr kumimoji="1" lang="ja-JP" altLang="en-US" sz="7200" b="1" dirty="0"/>
              <a:t>　制作物名</a:t>
            </a:r>
            <a:endParaRPr kumimoji="1" lang="en-US" altLang="ja-JP" sz="7200" b="1" dirty="0"/>
          </a:p>
          <a:p>
            <a:pPr marL="0" indent="0">
              <a:buNone/>
            </a:pPr>
            <a:r>
              <a:rPr kumimoji="1" lang="ja-JP" altLang="en-US" sz="7200" dirty="0"/>
              <a:t>　</a:t>
            </a:r>
            <a:r>
              <a:rPr lang="ja-JP" altLang="en-US" sz="7200" dirty="0"/>
              <a:t>機械学習を用いた在庫管理連動型レシピ提案システム</a:t>
            </a:r>
            <a:r>
              <a:rPr lang="ja-JP" altLang="en-US" sz="7200" b="1" dirty="0"/>
              <a:t>「</a:t>
            </a:r>
            <a:r>
              <a:rPr lang="en-US" altLang="ja-JP" sz="7200" b="1" dirty="0" err="1"/>
              <a:t>FridgeMate</a:t>
            </a:r>
            <a:r>
              <a:rPr lang="ja-JP" altLang="en-US" sz="7200" b="1" dirty="0"/>
              <a:t> </a:t>
            </a:r>
            <a:r>
              <a:rPr lang="en-US" altLang="ja-JP" sz="7200" b="1" dirty="0"/>
              <a:t>AI</a:t>
            </a:r>
            <a:r>
              <a:rPr lang="ja-JP" altLang="en-US" sz="7200" b="1" dirty="0"/>
              <a:t>」</a:t>
            </a:r>
            <a:endParaRPr lang="en-US" altLang="ja-JP" sz="7200" b="1" dirty="0"/>
          </a:p>
          <a:p>
            <a:pPr marL="0" indent="0">
              <a:buNone/>
            </a:pPr>
            <a:endParaRPr kumimoji="1" lang="en-US" altLang="ja-JP" sz="7200" dirty="0"/>
          </a:p>
          <a:p>
            <a:pPr marL="0" indent="0">
              <a:buNone/>
            </a:pPr>
            <a:r>
              <a:rPr kumimoji="1" lang="en-US" altLang="ja-JP" sz="7200" b="1" dirty="0"/>
              <a:t>2.</a:t>
            </a:r>
            <a:r>
              <a:rPr kumimoji="1" lang="ja-JP" altLang="en-US" sz="7200" b="1" dirty="0"/>
              <a:t>　目的と背景</a:t>
            </a:r>
            <a:endParaRPr kumimoji="1" lang="en-US" altLang="ja-JP" sz="7200" b="1" dirty="0"/>
          </a:p>
          <a:p>
            <a:pPr marL="0" indent="0">
              <a:buNone/>
            </a:pPr>
            <a:r>
              <a:rPr kumimoji="1" lang="ja-JP" altLang="en-US" sz="7200" dirty="0"/>
              <a:t>　課題：レシピは同じものを使うことが多く、</a:t>
            </a:r>
            <a:r>
              <a:rPr kumimoji="1" lang="ja-JP" altLang="en-US" sz="7200" u="sng" dirty="0"/>
              <a:t>都度探すのが面倒</a:t>
            </a:r>
            <a:endParaRPr kumimoji="1" lang="en-US" altLang="ja-JP" sz="7200" u="sng" dirty="0"/>
          </a:p>
          <a:p>
            <a:pPr marL="0" indent="0">
              <a:buNone/>
            </a:pPr>
            <a:r>
              <a:rPr kumimoji="1" lang="ja-JP" altLang="en-US" sz="7200" dirty="0"/>
              <a:t>　　　今ある食材から料理構成を</a:t>
            </a:r>
            <a:r>
              <a:rPr kumimoji="1" lang="ja-JP" altLang="en-US" sz="7200" u="sng" dirty="0"/>
              <a:t>毎回考えるのが面倒</a:t>
            </a:r>
            <a:endParaRPr kumimoji="1" lang="en-US" altLang="ja-JP" sz="7200" u="sng" dirty="0"/>
          </a:p>
          <a:p>
            <a:pPr marL="0" indent="0">
              <a:buNone/>
            </a:pPr>
            <a:r>
              <a:rPr kumimoji="1" lang="ja-JP" altLang="en-US" sz="7200" dirty="0"/>
              <a:t>　　　</a:t>
            </a:r>
            <a:r>
              <a:rPr lang="ja-JP" altLang="en-US" sz="7200" dirty="0"/>
              <a:t>作りたいと思う</a:t>
            </a:r>
            <a:r>
              <a:rPr kumimoji="1" lang="ja-JP" altLang="en-US" sz="7200" dirty="0"/>
              <a:t>レシピを見つけても</a:t>
            </a:r>
            <a:r>
              <a:rPr kumimoji="1" lang="ja-JP" altLang="en-US" sz="7200" u="sng" dirty="0"/>
              <a:t>残しておくのが面倒・取り出すのが面倒</a:t>
            </a:r>
            <a:endParaRPr kumimoji="1" lang="en-US" altLang="ja-JP" sz="7200" u="sng" dirty="0"/>
          </a:p>
          <a:p>
            <a:pPr marL="0" indent="0">
              <a:buNone/>
            </a:pPr>
            <a:r>
              <a:rPr kumimoji="1" lang="ja-JP" altLang="en-US" sz="7200" dirty="0"/>
              <a:t>　日々の家事に機械学習を用いることで</a:t>
            </a:r>
            <a:r>
              <a:rPr kumimoji="1" lang="ja-JP" altLang="en-US" sz="7200" b="1" dirty="0">
                <a:solidFill>
                  <a:srgbClr val="FF0000"/>
                </a:solidFill>
              </a:rPr>
              <a:t>「考えない家事」</a:t>
            </a:r>
            <a:r>
              <a:rPr kumimoji="1" lang="ja-JP" altLang="en-US" sz="7200" dirty="0"/>
              <a:t>を実現する</a:t>
            </a:r>
            <a:endParaRPr kumimoji="1" lang="en-US" altLang="ja-JP" sz="7200" dirty="0"/>
          </a:p>
          <a:p>
            <a:pPr marL="0" indent="0">
              <a:buNone/>
            </a:pPr>
            <a:r>
              <a:rPr lang="en-US" altLang="ja-JP" sz="7200" b="1" dirty="0">
                <a:solidFill>
                  <a:schemeClr val="tx1">
                    <a:alpha val="80000"/>
                  </a:schemeClr>
                </a:solidFill>
              </a:rPr>
              <a:t>3.</a:t>
            </a:r>
            <a:r>
              <a:rPr lang="ja-JP" altLang="en-US" sz="7200" b="1" dirty="0">
                <a:solidFill>
                  <a:schemeClr val="tx1">
                    <a:alpha val="80000"/>
                  </a:schemeClr>
                </a:solidFill>
              </a:rPr>
              <a:t>　主機能</a:t>
            </a:r>
            <a:endParaRPr lang="en-US" altLang="ja-JP" sz="7200" b="1" dirty="0">
              <a:solidFill>
                <a:schemeClr val="tx1">
                  <a:alpha val="80000"/>
                </a:schemeClr>
              </a:solidFill>
            </a:endParaRPr>
          </a:p>
          <a:p>
            <a:pPr marL="0" lvl="0" indent="0">
              <a:spcBef>
                <a:spcPts val="1500"/>
              </a:spcBef>
              <a:buSzPts val="2000"/>
              <a:buNone/>
            </a:pPr>
            <a:r>
              <a:rPr lang="ja-JP" altLang="en-US" sz="7200" dirty="0">
                <a:solidFill>
                  <a:schemeClr val="tx1">
                    <a:alpha val="80000"/>
                  </a:schemeClr>
                </a:solidFill>
              </a:rPr>
              <a:t>　　中間制作物：食品の登録・在庫一覧の表示／追加／削除　賞味期限</a:t>
            </a:r>
            <a:r>
              <a:rPr lang="en-US" altLang="ja-JP" sz="7200" dirty="0">
                <a:solidFill>
                  <a:schemeClr val="tx1">
                    <a:alpha val="80000"/>
                  </a:schemeClr>
                </a:solidFill>
              </a:rPr>
              <a:t>3</a:t>
            </a:r>
            <a:r>
              <a:rPr lang="ja-JP" altLang="en-US" sz="7200" dirty="0">
                <a:solidFill>
                  <a:schemeClr val="tx1">
                    <a:alpha val="80000"/>
                  </a:schemeClr>
                </a:solidFill>
              </a:rPr>
              <a:t>日前のアラート表示</a:t>
            </a:r>
            <a:endParaRPr lang="en-US" altLang="ja-JP" sz="7200" dirty="0">
              <a:solidFill>
                <a:schemeClr val="tx1">
                  <a:alpha val="80000"/>
                </a:schemeClr>
              </a:solidFill>
            </a:endParaRPr>
          </a:p>
          <a:p>
            <a:pPr marL="0" lvl="0" indent="0">
              <a:spcBef>
                <a:spcPts val="1500"/>
              </a:spcBef>
              <a:buSzPts val="2000"/>
              <a:buNone/>
            </a:pPr>
            <a:r>
              <a:rPr lang="ja-JP" altLang="en-US" sz="7200" dirty="0">
                <a:solidFill>
                  <a:schemeClr val="tx1">
                    <a:alpha val="80000"/>
                  </a:schemeClr>
                </a:solidFill>
              </a:rPr>
              <a:t>　　新搭載機能：スマホでの使用想定　</a:t>
            </a:r>
            <a:endParaRPr lang="en-US" altLang="ja-JP" sz="7200" dirty="0">
              <a:solidFill>
                <a:schemeClr val="tx1">
                  <a:alpha val="80000"/>
                </a:schemeClr>
              </a:solidFill>
            </a:endParaRPr>
          </a:p>
          <a:p>
            <a:pPr marL="0" lvl="0" indent="0">
              <a:spcBef>
                <a:spcPts val="1500"/>
              </a:spcBef>
              <a:buSzPts val="2000"/>
              <a:buNone/>
            </a:pPr>
            <a:r>
              <a:rPr lang="ja-JP" altLang="en-US" sz="7200" dirty="0">
                <a:solidFill>
                  <a:schemeClr val="tx1">
                    <a:alpha val="80000"/>
                  </a:schemeClr>
                </a:solidFill>
              </a:rPr>
              <a:t>　　　　　　　　機械学習機能</a:t>
            </a:r>
            <a:endParaRPr lang="en-US" altLang="ja-JP" sz="7200" dirty="0">
              <a:solidFill>
                <a:schemeClr val="tx1">
                  <a:alpha val="80000"/>
                </a:schemeClr>
              </a:solidFill>
            </a:endParaRPr>
          </a:p>
          <a:p>
            <a:pPr marL="0" indent="0">
              <a:buNone/>
            </a:pPr>
            <a:r>
              <a:rPr lang="ja-JP" altLang="en-US" sz="7200" dirty="0">
                <a:solidFill>
                  <a:schemeClr val="tx1">
                    <a:alpha val="80000"/>
                  </a:schemeClr>
                </a:solidFill>
              </a:rPr>
              <a:t>　　　　　　　　　・</a:t>
            </a:r>
            <a:r>
              <a:rPr lang="en-US" altLang="ja-JP" sz="7200" dirty="0">
                <a:solidFill>
                  <a:schemeClr val="tx1">
                    <a:alpha val="80000"/>
                  </a:schemeClr>
                </a:solidFill>
              </a:rPr>
              <a:t>DB</a:t>
            </a:r>
            <a:r>
              <a:rPr lang="ja-JP" altLang="en-US" sz="7200" dirty="0">
                <a:solidFill>
                  <a:schemeClr val="tx1">
                    <a:alpha val="80000"/>
                  </a:schemeClr>
                </a:solidFill>
              </a:rPr>
              <a:t>内のレシピと在庫の内容を照らし合わせレシピを提案</a:t>
            </a:r>
            <a:endParaRPr lang="en-US" altLang="ja-JP" sz="7200" dirty="0">
              <a:solidFill>
                <a:schemeClr val="tx1">
                  <a:alpha val="80000"/>
                </a:schemeClr>
              </a:solidFill>
            </a:endParaRPr>
          </a:p>
          <a:p>
            <a:pPr marL="0" indent="0">
              <a:buNone/>
            </a:pPr>
            <a:r>
              <a:rPr lang="ja-JP" altLang="en-US" sz="7200" dirty="0">
                <a:solidFill>
                  <a:schemeClr val="tx1">
                    <a:alpha val="80000"/>
                  </a:schemeClr>
                </a:solidFill>
              </a:rPr>
              <a:t>　　　　　　　　　・消費期限に応じて優先的なレコメンド機能を搭載</a:t>
            </a:r>
            <a:endParaRPr kumimoji="1" lang="en-US" altLang="ja-JP" sz="7200" dirty="0"/>
          </a:p>
          <a:p>
            <a:pPr marL="0" indent="0">
              <a:buNone/>
            </a:pPr>
            <a:endParaRPr kumimoji="1" lang="en-US" altLang="ja-JP" dirty="0"/>
          </a:p>
          <a:p>
            <a:pPr marL="0" indent="0">
              <a:buNone/>
            </a:pPr>
            <a:endParaRPr kumimoji="1" lang="en-US" altLang="ja-JP" dirty="0"/>
          </a:p>
          <a:p>
            <a:pPr marL="0" indent="0">
              <a:buNone/>
            </a:pPr>
            <a:endParaRPr kumimoji="1" lang="ja-JP" altLang="en-US" dirty="0"/>
          </a:p>
        </p:txBody>
      </p:sp>
      <p:pic>
        <p:nvPicPr>
          <p:cNvPr id="9" name="図 8" descr="レゴ が含まれている画像">
            <a:extLst>
              <a:ext uri="{FF2B5EF4-FFF2-40B4-BE49-F238E27FC236}">
                <a16:creationId xmlns:a16="http://schemas.microsoft.com/office/drawing/2014/main" id="{A08219D2-98DE-65B8-EEE8-2A4F5116AEAF}"/>
              </a:ext>
            </a:extLst>
          </p:cNvPr>
          <p:cNvPicPr>
            <a:picLocks noChangeAspect="1"/>
          </p:cNvPicPr>
          <p:nvPr/>
        </p:nvPicPr>
        <p:blipFill>
          <a:blip r:embed="rId3">
            <a:extLst>
              <a:ext uri="{28A0092B-C50C-407E-A947-70E740481C1C}">
                <a14:useLocalDpi xmlns:a14="http://schemas.microsoft.com/office/drawing/2010/main" val="0"/>
              </a:ext>
            </a:extLst>
          </a:blip>
          <a:srcRect l="23263" t="25498" r="16124" b="13697"/>
          <a:stretch>
            <a:fillRect/>
          </a:stretch>
        </p:blipFill>
        <p:spPr>
          <a:xfrm>
            <a:off x="9293979" y="1618833"/>
            <a:ext cx="1430273" cy="143485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正方形/長方形 10">
            <a:extLst>
              <a:ext uri="{FF2B5EF4-FFF2-40B4-BE49-F238E27FC236}">
                <a16:creationId xmlns:a16="http://schemas.microsoft.com/office/drawing/2014/main" id="{73D36C28-5D59-498B-5C1D-5A9C0D0D467F}"/>
              </a:ext>
            </a:extLst>
          </p:cNvPr>
          <p:cNvSpPr/>
          <p:nvPr/>
        </p:nvSpPr>
        <p:spPr>
          <a:xfrm>
            <a:off x="8592855" y="3209011"/>
            <a:ext cx="3123156" cy="523220"/>
          </a:xfrm>
          <a:prstGeom prst="rect">
            <a:avLst/>
          </a:prstGeom>
          <a:noFill/>
        </p:spPr>
        <p:txBody>
          <a:bodyPr wrap="square" lIns="91440" tIns="45720" rIns="91440" bIns="45720">
            <a:spAutoFit/>
          </a:bodyPr>
          <a:lstStyle/>
          <a:p>
            <a:pPr algn="ctr"/>
            <a:r>
              <a:rPr lang="en-US" altLang="ja-JP" sz="1400" b="0" cap="none" spc="0" dirty="0">
                <a:ln w="0"/>
                <a:solidFill>
                  <a:srgbClr val="FF0000"/>
                </a:solidFill>
                <a:effectLst>
                  <a:outerShdw blurRad="38100" dist="19050" dir="2700000" algn="tl" rotWithShape="0">
                    <a:schemeClr val="dk1">
                      <a:alpha val="40000"/>
                    </a:schemeClr>
                  </a:outerShdw>
                </a:effectLst>
                <a:latin typeface="Arial Black" panose="020B0A04020102020204" pitchFamily="34" charset="0"/>
                <a:ea typeface="Adobe Gothic Std B" panose="020B0800000000000000" pitchFamily="34" charset="-128"/>
                <a:cs typeface="ADLaM Display" panose="020F0502020204030204" pitchFamily="2" charset="0"/>
              </a:rPr>
              <a:t>M-SHIBA</a:t>
            </a:r>
            <a:r>
              <a:rPr lang="ja-JP" altLang="en-US" sz="1400" b="0" cap="none" spc="0" dirty="0">
                <a:ln w="0"/>
                <a:solidFill>
                  <a:srgbClr val="FF0000"/>
                </a:solidFill>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cs typeface="ADLaM Display" panose="020F0502020204030204" pitchFamily="2" charset="0"/>
              </a:rPr>
              <a:t>　</a:t>
            </a:r>
            <a:endParaRPr lang="en-US" altLang="ja-JP" sz="1400" b="0" cap="none" spc="0" dirty="0">
              <a:ln w="0"/>
              <a:solidFill>
                <a:srgbClr val="FF0000"/>
              </a:solidFill>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cs typeface="ADLaM Display" panose="020F0502020204030204" pitchFamily="2" charset="0"/>
            </a:endParaRPr>
          </a:p>
          <a:p>
            <a:pPr algn="ctr"/>
            <a:r>
              <a:rPr lang="ja-JP" altLang="en-US" sz="1400" b="0" cap="none" spc="0" dirty="0">
                <a:ln w="0"/>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cs typeface="ADLaM Display" panose="020F0502020204030204" pitchFamily="2" charset="0"/>
              </a:rPr>
              <a:t>公認キャラクター　</a:t>
            </a:r>
            <a:r>
              <a:rPr lang="ja-JP" altLang="en-US" sz="1400" b="0" cap="none" spc="0" dirty="0">
                <a:ln w="0"/>
                <a:solidFill>
                  <a:schemeClr val="accent6"/>
                </a:solidFill>
                <a:effectLst>
                  <a:outerShdw blurRad="38100" dist="19050" dir="2700000" algn="tl" rotWithShape="0">
                    <a:schemeClr val="dk1">
                      <a:alpha val="40000"/>
                    </a:schemeClr>
                  </a:outerShdw>
                </a:effectLst>
                <a:latin typeface="Adobe Gothic Std B" panose="020B0800000000000000" pitchFamily="34" charset="-128"/>
                <a:ea typeface="Adobe Gothic Std B" panose="020B0800000000000000" pitchFamily="34" charset="-128"/>
                <a:cs typeface="ADLaM Display" panose="020F0502020204030204" pitchFamily="2" charset="0"/>
              </a:rPr>
              <a:t>アボたん</a:t>
            </a:r>
          </a:p>
        </p:txBody>
      </p:sp>
      <p:sp>
        <p:nvSpPr>
          <p:cNvPr id="3" name="吹き出し: 角を丸めた四角形 2">
            <a:extLst>
              <a:ext uri="{FF2B5EF4-FFF2-40B4-BE49-F238E27FC236}">
                <a16:creationId xmlns:a16="http://schemas.microsoft.com/office/drawing/2014/main" id="{0D814E8B-E75D-D549-04D3-6E9AA26EE7DB}"/>
              </a:ext>
            </a:extLst>
          </p:cNvPr>
          <p:cNvSpPr/>
          <p:nvPr/>
        </p:nvSpPr>
        <p:spPr>
          <a:xfrm>
            <a:off x="8407021" y="806470"/>
            <a:ext cx="2656570" cy="708085"/>
          </a:xfrm>
          <a:prstGeom prst="wedgeRoundRectCallout">
            <a:avLst>
              <a:gd name="adj1" fmla="val -3061"/>
              <a:gd name="adj2" fmla="val 7083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solidFill>
                  <a:schemeClr val="tx1"/>
                </a:solidFill>
              </a:rPr>
              <a:t>今日は私の</a:t>
            </a:r>
            <a:r>
              <a:rPr lang="ja-JP" altLang="en-US" sz="1600" dirty="0">
                <a:solidFill>
                  <a:schemeClr val="tx1"/>
                </a:solidFill>
                <a:latin typeface="Segoe UI Variable Text" pitchFamily="2" charset="0"/>
              </a:rPr>
              <a:t>頭の中身を</a:t>
            </a:r>
            <a:endParaRPr lang="en-US" altLang="ja-JP" sz="1600" dirty="0">
              <a:solidFill>
                <a:schemeClr val="tx1"/>
              </a:solidFill>
              <a:latin typeface="Segoe UI Variable Text" pitchFamily="2" charset="0"/>
            </a:endParaRPr>
          </a:p>
          <a:p>
            <a:pPr algn="ctr"/>
            <a:r>
              <a:rPr lang="ja-JP" altLang="en-US" sz="1600" dirty="0">
                <a:solidFill>
                  <a:schemeClr val="tx1"/>
                </a:solidFill>
                <a:latin typeface="Segoe UI Variable Text" pitchFamily="2" charset="0"/>
              </a:rPr>
              <a:t>少しだけお見せします！</a:t>
            </a:r>
            <a:endParaRPr kumimoji="1" lang="ja-JP" altLang="en-US" sz="1600" dirty="0">
              <a:solidFill>
                <a:schemeClr val="tx1"/>
              </a:solidFill>
            </a:endParaRPr>
          </a:p>
        </p:txBody>
      </p:sp>
    </p:spTree>
    <p:extLst>
      <p:ext uri="{BB962C8B-B14F-4D97-AF65-F5344CB8AC3E}">
        <p14:creationId xmlns:p14="http://schemas.microsoft.com/office/powerpoint/2010/main" val="5577933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FA48B2-C852-7F44-7D0F-AA89DBF9A7C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C50D21-6E8D-0D2E-F152-728971372E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7B9732E2-FAE3-72C5-E849-9FF92E1E578D}"/>
              </a:ext>
            </a:extLst>
          </p:cNvPr>
          <p:cNvSpPr>
            <a:spLocks noGrp="1"/>
          </p:cNvSpPr>
          <p:nvPr>
            <p:ph type="title"/>
          </p:nvPr>
        </p:nvSpPr>
        <p:spPr>
          <a:xfrm>
            <a:off x="735385" y="827184"/>
            <a:ext cx="11286725" cy="1182927"/>
          </a:xfrm>
        </p:spPr>
        <p:txBody>
          <a:bodyPr anchor="b">
            <a:noAutofit/>
          </a:bodyPr>
          <a:lstStyle/>
          <a:p>
            <a:r>
              <a:rPr lang="ja-JP" altLang="en-US" dirty="0"/>
              <a:t>🍛実践例：「カレー」 </a:t>
            </a:r>
            <a:r>
              <a:rPr lang="en-US" altLang="ja-JP" dirty="0"/>
              <a:t>vs </a:t>
            </a:r>
            <a:r>
              <a:rPr lang="ja-JP" altLang="en-US" dirty="0"/>
              <a:t>「鶏肉のソテー」</a:t>
            </a:r>
            <a:endParaRPr kumimoji="1" lang="ja-JP" altLang="en-US" dirty="0"/>
          </a:p>
        </p:txBody>
      </p:sp>
      <p:cxnSp>
        <p:nvCxnSpPr>
          <p:cNvPr id="11" name="Straight Connector 10">
            <a:extLst>
              <a:ext uri="{FF2B5EF4-FFF2-40B4-BE49-F238E27FC236}">
                <a16:creationId xmlns:a16="http://schemas.microsoft.com/office/drawing/2014/main" id="{D947D717-BCA9-BF38-ACF0-489B528533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D82D8334-D95B-767F-3D03-2AEBCE8AE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C43A7011-AF13-DF68-E0FA-9038D7E9B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graphicFrame>
        <p:nvGraphicFramePr>
          <p:cNvPr id="7" name="表 6">
            <a:extLst>
              <a:ext uri="{FF2B5EF4-FFF2-40B4-BE49-F238E27FC236}">
                <a16:creationId xmlns:a16="http://schemas.microsoft.com/office/drawing/2014/main" id="{DE4BEADE-C538-A032-B831-D1027DE80339}"/>
              </a:ext>
            </a:extLst>
          </p:cNvPr>
          <p:cNvGraphicFramePr>
            <a:graphicFrameLocks noGrp="1"/>
          </p:cNvGraphicFramePr>
          <p:nvPr>
            <p:extLst>
              <p:ext uri="{D42A27DB-BD31-4B8C-83A1-F6EECF244321}">
                <p14:modId xmlns:p14="http://schemas.microsoft.com/office/powerpoint/2010/main" val="2456545769"/>
              </p:ext>
            </p:extLst>
          </p:nvPr>
        </p:nvGraphicFramePr>
        <p:xfrm>
          <a:off x="1110091" y="3051575"/>
          <a:ext cx="8480955" cy="2363960"/>
        </p:xfrm>
        <a:graphic>
          <a:graphicData uri="http://schemas.openxmlformats.org/drawingml/2006/table">
            <a:tbl>
              <a:tblPr firstRow="1" bandRow="1">
                <a:tableStyleId>{5C22544A-7EE6-4342-B048-85BDC9FD1C3A}</a:tableStyleId>
              </a:tblPr>
              <a:tblGrid>
                <a:gridCol w="1979411">
                  <a:extLst>
                    <a:ext uri="{9D8B030D-6E8A-4147-A177-3AD203B41FA5}">
                      <a16:colId xmlns:a16="http://schemas.microsoft.com/office/drawing/2014/main" val="618941641"/>
                    </a:ext>
                  </a:extLst>
                </a:gridCol>
                <a:gridCol w="3099221">
                  <a:extLst>
                    <a:ext uri="{9D8B030D-6E8A-4147-A177-3AD203B41FA5}">
                      <a16:colId xmlns:a16="http://schemas.microsoft.com/office/drawing/2014/main" val="2400812270"/>
                    </a:ext>
                  </a:extLst>
                </a:gridCol>
                <a:gridCol w="3402323">
                  <a:extLst>
                    <a:ext uri="{9D8B030D-6E8A-4147-A177-3AD203B41FA5}">
                      <a16:colId xmlns:a16="http://schemas.microsoft.com/office/drawing/2014/main" val="2354714739"/>
                    </a:ext>
                  </a:extLst>
                </a:gridCol>
              </a:tblGrid>
              <a:tr h="467271">
                <a:tc>
                  <a:txBody>
                    <a:bodyPr/>
                    <a:lstStyle/>
                    <a:p>
                      <a:r>
                        <a:rPr kumimoji="1" lang="ja-JP" altLang="en-US" dirty="0"/>
                        <a:t>評価項目</a:t>
                      </a:r>
                    </a:p>
                  </a:txBody>
                  <a:tcPr/>
                </a:tc>
                <a:tc>
                  <a:txBody>
                    <a:bodyPr/>
                    <a:lstStyle/>
                    <a:p>
                      <a:r>
                        <a:rPr kumimoji="1" lang="ja-JP" altLang="en-US" dirty="0"/>
                        <a:t>レシピ</a:t>
                      </a:r>
                      <a:r>
                        <a:rPr kumimoji="1" lang="en-US" altLang="ja-JP" dirty="0"/>
                        <a:t>A</a:t>
                      </a:r>
                      <a:r>
                        <a:rPr kumimoji="1" lang="ja-JP" altLang="en-US" dirty="0"/>
                        <a:t>　カレー</a:t>
                      </a:r>
                    </a:p>
                  </a:txBody>
                  <a:tcPr/>
                </a:tc>
                <a:tc>
                  <a:txBody>
                    <a:bodyPr/>
                    <a:lstStyle/>
                    <a:p>
                      <a:r>
                        <a:rPr kumimoji="1" lang="ja-JP" altLang="en-US" dirty="0"/>
                        <a:t>レシピ</a:t>
                      </a:r>
                      <a:r>
                        <a:rPr kumimoji="1" lang="en-US" altLang="ja-JP" dirty="0"/>
                        <a:t>B</a:t>
                      </a:r>
                      <a:r>
                        <a:rPr kumimoji="1" lang="ja-JP" altLang="en-US" dirty="0"/>
                        <a:t>　鶏肉のソテー</a:t>
                      </a:r>
                    </a:p>
                  </a:txBody>
                  <a:tcPr/>
                </a:tc>
                <a:extLst>
                  <a:ext uri="{0D108BD9-81ED-4DB2-BD59-A6C34878D82A}">
                    <a16:rowId xmlns:a16="http://schemas.microsoft.com/office/drawing/2014/main" val="4182989136"/>
                  </a:ext>
                </a:extLst>
              </a:tr>
              <a:tr h="531829">
                <a:tc>
                  <a:txBody>
                    <a:bodyPr/>
                    <a:lstStyle/>
                    <a:p>
                      <a:r>
                        <a:rPr kumimoji="1" lang="en-US" altLang="ja-JP" dirty="0"/>
                        <a:t>AI</a:t>
                      </a:r>
                      <a:r>
                        <a:rPr kumimoji="1" lang="ja-JP" altLang="en-US" dirty="0"/>
                        <a:t>の相性</a:t>
                      </a:r>
                      <a:r>
                        <a:rPr kumimoji="1" lang="en-US" altLang="ja-JP" dirty="0"/>
                        <a:t>(</a:t>
                      </a:r>
                      <a:r>
                        <a:rPr kumimoji="1" lang="ja-JP" altLang="en-US" dirty="0"/>
                        <a:t>類似度</a:t>
                      </a:r>
                      <a:r>
                        <a:rPr kumimoji="1" lang="en-US" altLang="ja-JP" dirty="0"/>
                        <a:t>)</a:t>
                      </a:r>
                    </a:p>
                  </a:txBody>
                  <a:tcPr/>
                </a:tc>
                <a:tc>
                  <a:txBody>
                    <a:bodyPr/>
                    <a:lstStyle/>
                    <a:p>
                      <a:r>
                        <a:rPr kumimoji="1" lang="en-US" altLang="ja-JP" b="1" dirty="0">
                          <a:solidFill>
                            <a:srgbClr val="C00000"/>
                          </a:solidFill>
                        </a:rPr>
                        <a:t>100</a:t>
                      </a:r>
                      <a:r>
                        <a:rPr kumimoji="1" lang="ja-JP" altLang="en-US" b="1" dirty="0">
                          <a:solidFill>
                            <a:srgbClr val="C00000"/>
                          </a:solidFill>
                        </a:rPr>
                        <a:t>点</a:t>
                      </a:r>
                      <a:r>
                        <a:rPr kumimoji="1" lang="en-US" altLang="ja-JP" dirty="0"/>
                        <a:t>(</a:t>
                      </a:r>
                      <a:r>
                        <a:rPr kumimoji="1" lang="ja-JP" altLang="en-US" dirty="0"/>
                        <a:t>材料がそろっている</a:t>
                      </a:r>
                      <a:r>
                        <a:rPr kumimoji="1" lang="en-US" altLang="ja-JP" dirty="0"/>
                        <a:t>)</a:t>
                      </a:r>
                      <a:endParaRPr kumimoji="1" lang="ja-JP" altLang="en-US" dirty="0"/>
                    </a:p>
                  </a:txBody>
                  <a:tcPr/>
                </a:tc>
                <a:tc>
                  <a:txBody>
                    <a:bodyPr/>
                    <a:lstStyle/>
                    <a:p>
                      <a:r>
                        <a:rPr kumimoji="1" lang="en-US" altLang="ja-JP" dirty="0"/>
                        <a:t>70</a:t>
                      </a:r>
                      <a:r>
                        <a:rPr kumimoji="1" lang="ja-JP" altLang="en-US" dirty="0"/>
                        <a:t>点</a:t>
                      </a:r>
                      <a:r>
                        <a:rPr kumimoji="1" lang="en-US" altLang="ja-JP" dirty="0"/>
                        <a:t>(</a:t>
                      </a:r>
                      <a:r>
                        <a:rPr kumimoji="1" lang="ja-JP" altLang="en-US" dirty="0"/>
                        <a:t>材料やや不足</a:t>
                      </a:r>
                      <a:r>
                        <a:rPr kumimoji="1" lang="en-US" altLang="ja-JP" dirty="0"/>
                        <a:t>)</a:t>
                      </a:r>
                      <a:endParaRPr kumimoji="1" lang="ja-JP" altLang="en-US" dirty="0"/>
                    </a:p>
                  </a:txBody>
                  <a:tcPr/>
                </a:tc>
                <a:extLst>
                  <a:ext uri="{0D108BD9-81ED-4DB2-BD59-A6C34878D82A}">
                    <a16:rowId xmlns:a16="http://schemas.microsoft.com/office/drawing/2014/main" val="1197961247"/>
                  </a:ext>
                </a:extLst>
              </a:tr>
              <a:tr h="531829">
                <a:tc>
                  <a:txBody>
                    <a:bodyPr/>
                    <a:lstStyle/>
                    <a:p>
                      <a:r>
                        <a:rPr kumimoji="1" lang="ja-JP" altLang="en-US" dirty="0"/>
                        <a:t>期限スコア</a:t>
                      </a:r>
                    </a:p>
                  </a:txBody>
                  <a:tcPr/>
                </a:tc>
                <a:tc>
                  <a:txBody>
                    <a:bodyPr/>
                    <a:lstStyle/>
                    <a:p>
                      <a:r>
                        <a:rPr kumimoji="1" lang="en-US" altLang="ja-JP" dirty="0"/>
                        <a:t>20</a:t>
                      </a:r>
                      <a:r>
                        <a:rPr kumimoji="1" lang="ja-JP" altLang="en-US" dirty="0"/>
                        <a:t>点</a:t>
                      </a:r>
                      <a:r>
                        <a:rPr kumimoji="1" lang="en-US" altLang="ja-JP" dirty="0"/>
                        <a:t>(</a:t>
                      </a:r>
                      <a:r>
                        <a:rPr kumimoji="1" lang="ja-JP" altLang="en-US" dirty="0"/>
                        <a:t>期限が長い野菜のみ</a:t>
                      </a:r>
                      <a:r>
                        <a:rPr kumimoji="1" lang="en-US" altLang="ja-JP" dirty="0"/>
                        <a:t>)</a:t>
                      </a:r>
                      <a:endParaRPr kumimoji="1" lang="ja-JP" altLang="en-US" dirty="0"/>
                    </a:p>
                  </a:txBody>
                  <a:tcPr/>
                </a:tc>
                <a:tc>
                  <a:txBody>
                    <a:bodyPr/>
                    <a:lstStyle/>
                    <a:p>
                      <a:r>
                        <a:rPr kumimoji="1" lang="en-US" altLang="ja-JP" b="1" dirty="0">
                          <a:solidFill>
                            <a:srgbClr val="C00000"/>
                          </a:solidFill>
                        </a:rPr>
                        <a:t>100</a:t>
                      </a:r>
                      <a:r>
                        <a:rPr kumimoji="1" lang="ja-JP" altLang="en-US" b="1" dirty="0">
                          <a:solidFill>
                            <a:srgbClr val="C00000"/>
                          </a:solidFill>
                        </a:rPr>
                        <a:t>点</a:t>
                      </a:r>
                      <a:r>
                        <a:rPr kumimoji="1" lang="en-US" altLang="ja-JP" dirty="0"/>
                        <a:t>(</a:t>
                      </a:r>
                      <a:r>
                        <a:rPr kumimoji="1" lang="ja-JP" altLang="en-US" dirty="0"/>
                        <a:t>今日までの鶏肉を使用</a:t>
                      </a:r>
                      <a:r>
                        <a:rPr kumimoji="1" lang="en-US" altLang="ja-JP" dirty="0"/>
                        <a:t>)</a:t>
                      </a:r>
                      <a:endParaRPr kumimoji="1" lang="ja-JP" altLang="en-US" dirty="0"/>
                    </a:p>
                  </a:txBody>
                  <a:tcPr/>
                </a:tc>
                <a:extLst>
                  <a:ext uri="{0D108BD9-81ED-4DB2-BD59-A6C34878D82A}">
                    <a16:rowId xmlns:a16="http://schemas.microsoft.com/office/drawing/2014/main" val="3804166768"/>
                  </a:ext>
                </a:extLst>
              </a:tr>
              <a:tr h="299870">
                <a:tc>
                  <a:txBody>
                    <a:bodyPr/>
                    <a:lstStyle/>
                    <a:p>
                      <a:r>
                        <a:rPr kumimoji="1" lang="ja-JP" altLang="en-US" dirty="0"/>
                        <a:t>必須食材率</a:t>
                      </a:r>
                    </a:p>
                  </a:txBody>
                  <a:tcPr/>
                </a:tc>
                <a:tc>
                  <a:txBody>
                    <a:bodyPr/>
                    <a:lstStyle/>
                    <a:p>
                      <a:r>
                        <a:rPr kumimoji="1" lang="en-US" altLang="ja-JP" dirty="0"/>
                        <a:t>100</a:t>
                      </a:r>
                      <a:r>
                        <a:rPr kumimoji="1" lang="ja-JP" altLang="en-US" dirty="0"/>
                        <a:t>点</a:t>
                      </a:r>
                    </a:p>
                  </a:txBody>
                  <a:tcPr/>
                </a:tc>
                <a:tc>
                  <a:txBody>
                    <a:bodyPr/>
                    <a:lstStyle/>
                    <a:p>
                      <a:r>
                        <a:rPr kumimoji="1" lang="en-US" altLang="ja-JP" dirty="0"/>
                        <a:t>100</a:t>
                      </a:r>
                      <a:r>
                        <a:rPr kumimoji="1" lang="ja-JP" altLang="en-US" dirty="0"/>
                        <a:t>点</a:t>
                      </a:r>
                    </a:p>
                  </a:txBody>
                  <a:tcPr/>
                </a:tc>
                <a:extLst>
                  <a:ext uri="{0D108BD9-81ED-4DB2-BD59-A6C34878D82A}">
                    <a16:rowId xmlns:a16="http://schemas.microsoft.com/office/drawing/2014/main" val="1075684167"/>
                  </a:ext>
                </a:extLst>
              </a:tr>
              <a:tr h="467271">
                <a:tc>
                  <a:txBody>
                    <a:bodyPr/>
                    <a:lstStyle/>
                    <a:p>
                      <a:r>
                        <a:rPr kumimoji="1" lang="ja-JP" altLang="en-US" dirty="0"/>
                        <a:t>加重平均の結果</a:t>
                      </a:r>
                    </a:p>
                  </a:txBody>
                  <a:tcPr/>
                </a:tc>
                <a:tc>
                  <a:txBody>
                    <a:bodyPr/>
                    <a:lstStyle/>
                    <a:p>
                      <a:r>
                        <a:rPr kumimoji="1" lang="en-US" altLang="ja-JP" dirty="0"/>
                        <a:t>57</a:t>
                      </a:r>
                      <a:r>
                        <a:rPr kumimoji="1" lang="ja-JP" altLang="en-US" dirty="0"/>
                        <a:t>点</a:t>
                      </a:r>
                    </a:p>
                  </a:txBody>
                  <a:tcPr/>
                </a:tc>
                <a:tc>
                  <a:txBody>
                    <a:bodyPr/>
                    <a:lstStyle/>
                    <a:p>
                      <a:r>
                        <a:rPr kumimoji="1" lang="en-US" altLang="ja-JP" b="1" dirty="0">
                          <a:solidFill>
                            <a:srgbClr val="C00000"/>
                          </a:solidFill>
                        </a:rPr>
                        <a:t>83</a:t>
                      </a:r>
                      <a:r>
                        <a:rPr kumimoji="1" lang="ja-JP" altLang="en-US" b="1" dirty="0">
                          <a:solidFill>
                            <a:srgbClr val="C00000"/>
                          </a:solidFill>
                        </a:rPr>
                        <a:t>点</a:t>
                      </a:r>
                    </a:p>
                  </a:txBody>
                  <a:tcPr/>
                </a:tc>
                <a:extLst>
                  <a:ext uri="{0D108BD9-81ED-4DB2-BD59-A6C34878D82A}">
                    <a16:rowId xmlns:a16="http://schemas.microsoft.com/office/drawing/2014/main" val="1622677188"/>
                  </a:ext>
                </a:extLst>
              </a:tr>
            </a:tbl>
          </a:graphicData>
        </a:graphic>
      </p:graphicFrame>
      <p:sp>
        <p:nvSpPr>
          <p:cNvPr id="8" name="コンテンツ プレースホルダー 2">
            <a:extLst>
              <a:ext uri="{FF2B5EF4-FFF2-40B4-BE49-F238E27FC236}">
                <a16:creationId xmlns:a16="http://schemas.microsoft.com/office/drawing/2014/main" id="{73869823-E2AA-23FE-A652-46685A80725C}"/>
              </a:ext>
            </a:extLst>
          </p:cNvPr>
          <p:cNvSpPr>
            <a:spLocks noGrp="1"/>
          </p:cNvSpPr>
          <p:nvPr>
            <p:ph idx="1"/>
          </p:nvPr>
        </p:nvSpPr>
        <p:spPr>
          <a:xfrm>
            <a:off x="735385" y="2292461"/>
            <a:ext cx="10398662" cy="700062"/>
          </a:xfrm>
        </p:spPr>
        <p:txBody>
          <a:bodyPr>
            <a:normAutofit fontScale="70000" lnSpcReduction="20000"/>
          </a:bodyPr>
          <a:lstStyle/>
          <a:p>
            <a:pPr marL="0" indent="0">
              <a:buNone/>
            </a:pPr>
            <a:r>
              <a:rPr lang="ja-JP" altLang="en-US" dirty="0"/>
              <a:t>冷蔵庫には期限の長い野菜と今日が賞味期限の鶏肉がある。</a:t>
            </a:r>
            <a:endParaRPr lang="en-US" altLang="ja-JP" dirty="0"/>
          </a:p>
          <a:p>
            <a:pPr marL="0" indent="0">
              <a:buNone/>
            </a:pPr>
            <a:r>
              <a:rPr lang="en-US" altLang="ja-JP" dirty="0"/>
              <a:t>AI</a:t>
            </a:r>
            <a:r>
              <a:rPr lang="ja-JP" altLang="en-US" dirty="0"/>
              <a:t>はどう判断するか？</a:t>
            </a:r>
          </a:p>
        </p:txBody>
      </p:sp>
      <p:sp>
        <p:nvSpPr>
          <p:cNvPr id="10" name="吹き出し: 角を丸めた四角形 9">
            <a:extLst>
              <a:ext uri="{FF2B5EF4-FFF2-40B4-BE49-F238E27FC236}">
                <a16:creationId xmlns:a16="http://schemas.microsoft.com/office/drawing/2014/main" id="{8101DDA5-F6C6-D6FA-EA15-3E427C197F6D}"/>
              </a:ext>
            </a:extLst>
          </p:cNvPr>
          <p:cNvSpPr/>
          <p:nvPr/>
        </p:nvSpPr>
        <p:spPr>
          <a:xfrm>
            <a:off x="893525" y="5624241"/>
            <a:ext cx="8644467" cy="854577"/>
          </a:xfrm>
          <a:prstGeom prst="wedgeRoundRectCallout">
            <a:avLst>
              <a:gd name="adj1" fmla="val 52614"/>
              <a:gd name="adj2" fmla="val -20585"/>
              <a:gd name="adj3" fmla="val 16667"/>
            </a:avLst>
          </a:prstGeom>
          <a:solidFill>
            <a:srgbClr val="92D050"/>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dirty="0"/>
              <a:t>アボたんの最終提案は「鶏肉のソテー」です。単に材料が揃っているだけでなく</a:t>
            </a:r>
            <a:endParaRPr kumimoji="1" lang="en-US" altLang="ja-JP" dirty="0"/>
          </a:p>
          <a:p>
            <a:pPr algn="ctr"/>
            <a:r>
              <a:rPr kumimoji="1" lang="ja-JP" altLang="en-US" dirty="0"/>
              <a:t>「その日食材を救うために最も最適なレシピ」を優先します。</a:t>
            </a:r>
            <a:endParaRPr kumimoji="1" lang="en-US" altLang="ja-JP" dirty="0"/>
          </a:p>
        </p:txBody>
      </p:sp>
      <p:pic>
        <p:nvPicPr>
          <p:cNvPr id="14" name="図 13" descr="屋内, テーブル, 部屋 が含まれている画像&#10;&#10;AI 生成コンテンツは誤りを含む可能性があります。">
            <a:extLst>
              <a:ext uri="{FF2B5EF4-FFF2-40B4-BE49-F238E27FC236}">
                <a16:creationId xmlns:a16="http://schemas.microsoft.com/office/drawing/2014/main" id="{B3198713-F388-3DDB-384A-2D0BC7F71D8D}"/>
              </a:ext>
            </a:extLst>
          </p:cNvPr>
          <p:cNvPicPr>
            <a:picLocks noChangeAspect="1"/>
          </p:cNvPicPr>
          <p:nvPr/>
        </p:nvPicPr>
        <p:blipFill>
          <a:blip r:embed="rId3">
            <a:extLst>
              <a:ext uri="{28A0092B-C50C-407E-A947-70E740481C1C}">
                <a14:useLocalDpi xmlns:a14="http://schemas.microsoft.com/office/drawing/2010/main" val="0"/>
              </a:ext>
            </a:extLst>
          </a:blip>
          <a:srcRect l="12588" t="52152" r="51800" b="10211"/>
          <a:stretch>
            <a:fillRect/>
          </a:stretch>
        </p:blipFill>
        <p:spPr>
          <a:xfrm>
            <a:off x="9927845" y="5269616"/>
            <a:ext cx="1440476" cy="1522400"/>
          </a:xfrm>
          <a:prstGeom prst="rect">
            <a:avLst/>
          </a:prstGeom>
        </p:spPr>
      </p:pic>
      <p:pic>
        <p:nvPicPr>
          <p:cNvPr id="4" name="図 3" descr="ボウルの中に入っている食べ物&#10;&#10;AI 生成コンテンツは誤りを含む可能性があります。">
            <a:extLst>
              <a:ext uri="{FF2B5EF4-FFF2-40B4-BE49-F238E27FC236}">
                <a16:creationId xmlns:a16="http://schemas.microsoft.com/office/drawing/2014/main" id="{A90578EA-326A-FB4E-5CD1-EACEAD6E6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7780" y="4715275"/>
            <a:ext cx="987815" cy="698392"/>
          </a:xfrm>
          <a:prstGeom prst="rect">
            <a:avLst/>
          </a:prstGeom>
        </p:spPr>
      </p:pic>
      <p:pic>
        <p:nvPicPr>
          <p:cNvPr id="6" name="図 5" descr="皿の上の食べ物&#10;&#10;AI 生成コンテンツは誤りを含む可能性があります。">
            <a:extLst>
              <a:ext uri="{FF2B5EF4-FFF2-40B4-BE49-F238E27FC236}">
                <a16:creationId xmlns:a16="http://schemas.microsoft.com/office/drawing/2014/main" id="{D0C8223D-82A7-10FD-B9F4-E5025F4B5F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1522" y="4684454"/>
            <a:ext cx="866470" cy="700062"/>
          </a:xfrm>
          <a:prstGeom prst="rect">
            <a:avLst/>
          </a:prstGeom>
        </p:spPr>
      </p:pic>
    </p:spTree>
    <p:extLst>
      <p:ext uri="{BB962C8B-B14F-4D97-AF65-F5344CB8AC3E}">
        <p14:creationId xmlns:p14="http://schemas.microsoft.com/office/powerpoint/2010/main" val="19630843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33033C-2309-3EE4-B4FC-30B800D0014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51B5F5-CBD7-E913-5B0C-D88944126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DB3921E0-D6E9-B550-BFA6-0E3F35ABFD25}"/>
              </a:ext>
            </a:extLst>
          </p:cNvPr>
          <p:cNvSpPr>
            <a:spLocks noGrp="1"/>
          </p:cNvSpPr>
          <p:nvPr>
            <p:ph type="title"/>
          </p:nvPr>
        </p:nvSpPr>
        <p:spPr>
          <a:xfrm>
            <a:off x="873866" y="855396"/>
            <a:ext cx="8182661" cy="1182927"/>
          </a:xfrm>
        </p:spPr>
        <p:txBody>
          <a:bodyPr anchor="b">
            <a:noAutofit/>
          </a:bodyPr>
          <a:lstStyle/>
          <a:p>
            <a:r>
              <a:rPr lang="ja-JP" altLang="en-US" dirty="0"/>
              <a:t>🥑アボたんからの提案</a:t>
            </a:r>
            <a:endParaRPr kumimoji="1" lang="ja-JP" altLang="en-US" dirty="0"/>
          </a:p>
        </p:txBody>
      </p:sp>
      <p:cxnSp>
        <p:nvCxnSpPr>
          <p:cNvPr id="11" name="Straight Connector 10">
            <a:extLst>
              <a:ext uri="{FF2B5EF4-FFF2-40B4-BE49-F238E27FC236}">
                <a16:creationId xmlns:a16="http://schemas.microsoft.com/office/drawing/2014/main" id="{6537A40A-E4D0-0C67-F66A-92A6A468AB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pic>
        <p:nvPicPr>
          <p:cNvPr id="7" name="コンテンツ プレースホルダー 6" descr="グラフィカル ユーザー インターフェイス, アプリケーション, テーブル&#10;&#10;AI 生成コンテンツは誤りを含む可能性があります。">
            <a:extLst>
              <a:ext uri="{FF2B5EF4-FFF2-40B4-BE49-F238E27FC236}">
                <a16:creationId xmlns:a16="http://schemas.microsoft.com/office/drawing/2014/main" id="{A3BC7441-CAC4-ED51-BC68-6ED881DCF64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l="17865" t="9510" r="18720"/>
          <a:stretch>
            <a:fillRect/>
          </a:stretch>
        </p:blipFill>
        <p:spPr>
          <a:xfrm>
            <a:off x="827747" y="2746599"/>
            <a:ext cx="3909025" cy="2963303"/>
          </a:xfrm>
        </p:spPr>
      </p:pic>
      <p:pic>
        <p:nvPicPr>
          <p:cNvPr id="3" name="図 2" descr="グラフィカル ユーザー インターフェイス が含まれている画像&#10;&#10;AI 生成コンテンツは誤りを含む可能性があります。">
            <a:extLst>
              <a:ext uri="{FF2B5EF4-FFF2-40B4-BE49-F238E27FC236}">
                <a16:creationId xmlns:a16="http://schemas.microsoft.com/office/drawing/2014/main" id="{36F005E6-30E0-B442-69CC-3A0D66B61C70}"/>
              </a:ext>
            </a:extLst>
          </p:cNvPr>
          <p:cNvPicPr>
            <a:picLocks noChangeAspect="1"/>
          </p:cNvPicPr>
          <p:nvPr/>
        </p:nvPicPr>
        <p:blipFill>
          <a:blip r:embed="rId4">
            <a:extLst>
              <a:ext uri="{28A0092B-C50C-407E-A947-70E740481C1C}">
                <a14:useLocalDpi xmlns:a14="http://schemas.microsoft.com/office/drawing/2010/main" val="0"/>
              </a:ext>
            </a:extLst>
          </a:blip>
          <a:srcRect l="53263" t="52828" r="6568" b="9367"/>
          <a:stretch>
            <a:fillRect/>
          </a:stretch>
        </p:blipFill>
        <p:spPr>
          <a:xfrm>
            <a:off x="10078366" y="4941966"/>
            <a:ext cx="1692372" cy="1592773"/>
          </a:xfrm>
          <a:prstGeom prst="rect">
            <a:avLst/>
          </a:prstGeom>
        </p:spPr>
      </p:pic>
      <p:sp>
        <p:nvSpPr>
          <p:cNvPr id="13" name="Graphic 11">
            <a:extLst>
              <a:ext uri="{FF2B5EF4-FFF2-40B4-BE49-F238E27FC236}">
                <a16:creationId xmlns:a16="http://schemas.microsoft.com/office/drawing/2014/main" id="{9C10F954-1D87-3FDE-57B8-B9E53B3AE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315D2520-1D58-F2C2-E9A8-57A43B18E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 name="吹き出し: 角を丸めた四角形 4">
            <a:extLst>
              <a:ext uri="{FF2B5EF4-FFF2-40B4-BE49-F238E27FC236}">
                <a16:creationId xmlns:a16="http://schemas.microsoft.com/office/drawing/2014/main" id="{9AC6B2ED-081A-E195-A993-DC71CB681367}"/>
              </a:ext>
            </a:extLst>
          </p:cNvPr>
          <p:cNvSpPr/>
          <p:nvPr/>
        </p:nvSpPr>
        <p:spPr>
          <a:xfrm>
            <a:off x="10035021" y="4163305"/>
            <a:ext cx="1385094" cy="762865"/>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動くかな？</a:t>
            </a:r>
            <a:endParaRPr kumimoji="1" lang="en-US" altLang="ja-JP" sz="1600" dirty="0"/>
          </a:p>
          <a:p>
            <a:pPr algn="ctr"/>
            <a:r>
              <a:rPr kumimoji="1" lang="ja-JP" altLang="en-US" sz="1600" dirty="0"/>
              <a:t>ドキドキ！</a:t>
            </a:r>
          </a:p>
        </p:txBody>
      </p:sp>
      <p:pic>
        <p:nvPicPr>
          <p:cNvPr id="10" name="図 9" descr="グラフィカル ユーザー インターフェイス, アプリケーション&#10;&#10;AI 生成コンテンツは誤りを含む可能性があります。">
            <a:extLst>
              <a:ext uri="{FF2B5EF4-FFF2-40B4-BE49-F238E27FC236}">
                <a16:creationId xmlns:a16="http://schemas.microsoft.com/office/drawing/2014/main" id="{394B8663-141D-4197-F807-234C030CC6D3}"/>
              </a:ext>
            </a:extLst>
          </p:cNvPr>
          <p:cNvPicPr>
            <a:picLocks noChangeAspect="1"/>
          </p:cNvPicPr>
          <p:nvPr/>
        </p:nvPicPr>
        <p:blipFill>
          <a:blip r:embed="rId5">
            <a:extLst>
              <a:ext uri="{28A0092B-C50C-407E-A947-70E740481C1C}">
                <a14:useLocalDpi xmlns:a14="http://schemas.microsoft.com/office/drawing/2010/main" val="0"/>
              </a:ext>
            </a:extLst>
          </a:blip>
          <a:srcRect l="16954" t="9959" r="18219"/>
          <a:stretch>
            <a:fillRect/>
          </a:stretch>
        </p:blipFill>
        <p:spPr>
          <a:xfrm>
            <a:off x="4983927" y="2775044"/>
            <a:ext cx="4015981" cy="2963309"/>
          </a:xfrm>
          <a:prstGeom prst="rect">
            <a:avLst/>
          </a:prstGeom>
        </p:spPr>
      </p:pic>
      <p:sp>
        <p:nvSpPr>
          <p:cNvPr id="6" name="テキスト ボックス 5">
            <a:extLst>
              <a:ext uri="{FF2B5EF4-FFF2-40B4-BE49-F238E27FC236}">
                <a16:creationId xmlns:a16="http://schemas.microsoft.com/office/drawing/2014/main" id="{80503114-2ECC-E48E-6EC3-2D002322EB53}"/>
              </a:ext>
            </a:extLst>
          </p:cNvPr>
          <p:cNvSpPr txBox="1"/>
          <p:nvPr/>
        </p:nvSpPr>
        <p:spPr>
          <a:xfrm>
            <a:off x="1467113" y="2366078"/>
            <a:ext cx="2262158" cy="646331"/>
          </a:xfrm>
          <a:prstGeom prst="rect">
            <a:avLst/>
          </a:prstGeom>
          <a:noFill/>
        </p:spPr>
        <p:txBody>
          <a:bodyPr wrap="none" rtlCol="0">
            <a:spAutoFit/>
          </a:bodyPr>
          <a:lstStyle/>
          <a:p>
            <a:r>
              <a:rPr kumimoji="1" lang="ja-JP" altLang="en-US" b="1" dirty="0"/>
              <a:t>在庫一覧とアラート</a:t>
            </a:r>
            <a:endParaRPr kumimoji="1" lang="en-US" altLang="ja-JP" b="1" dirty="0"/>
          </a:p>
          <a:p>
            <a:endParaRPr kumimoji="1" lang="ja-JP" altLang="en-US" dirty="0"/>
          </a:p>
        </p:txBody>
      </p:sp>
      <p:sp>
        <p:nvSpPr>
          <p:cNvPr id="8" name="テキスト ボックス 7">
            <a:extLst>
              <a:ext uri="{FF2B5EF4-FFF2-40B4-BE49-F238E27FC236}">
                <a16:creationId xmlns:a16="http://schemas.microsoft.com/office/drawing/2014/main" id="{34EA9EDF-5D5E-ED93-0CDA-629271DEAA4D}"/>
              </a:ext>
            </a:extLst>
          </p:cNvPr>
          <p:cNvSpPr txBox="1"/>
          <p:nvPr/>
        </p:nvSpPr>
        <p:spPr>
          <a:xfrm>
            <a:off x="6091670" y="2405712"/>
            <a:ext cx="1800493" cy="369332"/>
          </a:xfrm>
          <a:prstGeom prst="rect">
            <a:avLst/>
          </a:prstGeom>
          <a:noFill/>
        </p:spPr>
        <p:txBody>
          <a:bodyPr wrap="none" rtlCol="0">
            <a:spAutoFit/>
          </a:bodyPr>
          <a:lstStyle/>
          <a:p>
            <a:r>
              <a:rPr kumimoji="1" lang="ja-JP" altLang="en-US" b="1" dirty="0"/>
              <a:t>レシピ提案画面</a:t>
            </a:r>
            <a:endParaRPr kumimoji="1" lang="en-US" altLang="ja-JP" b="1" dirty="0"/>
          </a:p>
        </p:txBody>
      </p:sp>
      <p:sp>
        <p:nvSpPr>
          <p:cNvPr id="12" name="テキスト ボックス 11">
            <a:extLst>
              <a:ext uri="{FF2B5EF4-FFF2-40B4-BE49-F238E27FC236}">
                <a16:creationId xmlns:a16="http://schemas.microsoft.com/office/drawing/2014/main" id="{3D6676FE-A00C-3C26-25CD-34575E0FF86D}"/>
              </a:ext>
            </a:extLst>
          </p:cNvPr>
          <p:cNvSpPr txBox="1"/>
          <p:nvPr/>
        </p:nvSpPr>
        <p:spPr>
          <a:xfrm>
            <a:off x="2035778" y="3351353"/>
            <a:ext cx="2824571" cy="738664"/>
          </a:xfrm>
          <a:prstGeom prst="rect">
            <a:avLst/>
          </a:prstGeom>
          <a:noFill/>
        </p:spPr>
        <p:txBody>
          <a:bodyPr wrap="square" rtlCol="0">
            <a:spAutoFit/>
          </a:bodyPr>
          <a:lstStyle/>
          <a:p>
            <a:r>
              <a:rPr kumimoji="1" lang="ja-JP" altLang="en-US" sz="1400" b="1" dirty="0">
                <a:solidFill>
                  <a:schemeClr val="tx2"/>
                </a:solidFill>
              </a:rPr>
              <a:t>　　賞味期限切れのアボカド</a:t>
            </a:r>
            <a:endParaRPr kumimoji="1" lang="en-US" altLang="ja-JP" sz="1400" b="1" dirty="0">
              <a:solidFill>
                <a:schemeClr val="tx2"/>
              </a:solidFill>
            </a:endParaRPr>
          </a:p>
          <a:p>
            <a:r>
              <a:rPr kumimoji="1" lang="ja-JP" altLang="en-US" sz="1400" b="1" dirty="0">
                <a:solidFill>
                  <a:schemeClr val="tx2"/>
                </a:solidFill>
              </a:rPr>
              <a:t>→　と鶏肉が強調され</a:t>
            </a:r>
            <a:endParaRPr kumimoji="1" lang="en-US" altLang="ja-JP" sz="1400" b="1" dirty="0">
              <a:solidFill>
                <a:schemeClr val="tx2"/>
              </a:solidFill>
            </a:endParaRPr>
          </a:p>
          <a:p>
            <a:r>
              <a:rPr kumimoji="1" lang="ja-JP" altLang="en-US" sz="1400" b="1" dirty="0">
                <a:solidFill>
                  <a:schemeClr val="tx2"/>
                </a:solidFill>
              </a:rPr>
              <a:t>　　期限スコアへ影響</a:t>
            </a:r>
          </a:p>
        </p:txBody>
      </p:sp>
      <p:sp>
        <p:nvSpPr>
          <p:cNvPr id="14" name="テキスト ボックス 13">
            <a:extLst>
              <a:ext uri="{FF2B5EF4-FFF2-40B4-BE49-F238E27FC236}">
                <a16:creationId xmlns:a16="http://schemas.microsoft.com/office/drawing/2014/main" id="{96961CF5-2F09-D712-66EC-FF17AED6B890}"/>
              </a:ext>
            </a:extLst>
          </p:cNvPr>
          <p:cNvSpPr txBox="1"/>
          <p:nvPr/>
        </p:nvSpPr>
        <p:spPr>
          <a:xfrm>
            <a:off x="6991916" y="3358452"/>
            <a:ext cx="3206455" cy="523220"/>
          </a:xfrm>
          <a:prstGeom prst="rect">
            <a:avLst/>
          </a:prstGeom>
          <a:noFill/>
        </p:spPr>
        <p:txBody>
          <a:bodyPr wrap="square" rtlCol="0">
            <a:spAutoFit/>
          </a:bodyPr>
          <a:lstStyle/>
          <a:p>
            <a:r>
              <a:rPr kumimoji="1" lang="en-US" altLang="ja-JP" sz="1400" b="1" dirty="0">
                <a:solidFill>
                  <a:schemeClr val="tx2"/>
                </a:solidFill>
              </a:rPr>
              <a:t>AI</a:t>
            </a:r>
            <a:r>
              <a:rPr kumimoji="1" lang="ja-JP" altLang="en-US" sz="1400" b="1" dirty="0">
                <a:solidFill>
                  <a:schemeClr val="tx2"/>
                </a:solidFill>
              </a:rPr>
              <a:t>が計算した総合マッチングスコア</a:t>
            </a:r>
            <a:endParaRPr kumimoji="1" lang="en-US" altLang="ja-JP" sz="1400" b="1" dirty="0">
              <a:solidFill>
                <a:schemeClr val="tx2"/>
              </a:solidFill>
            </a:endParaRPr>
          </a:p>
          <a:p>
            <a:r>
              <a:rPr kumimoji="1" lang="ja-JP" altLang="en-US" sz="1400" b="1" dirty="0">
                <a:solidFill>
                  <a:schemeClr val="tx2"/>
                </a:solidFill>
              </a:rPr>
              <a:t>　　　　　　　　↓</a:t>
            </a:r>
          </a:p>
        </p:txBody>
      </p:sp>
      <p:sp>
        <p:nvSpPr>
          <p:cNvPr id="16" name="テキスト ボックス 15">
            <a:extLst>
              <a:ext uri="{FF2B5EF4-FFF2-40B4-BE49-F238E27FC236}">
                <a16:creationId xmlns:a16="http://schemas.microsoft.com/office/drawing/2014/main" id="{5CCFD822-575C-998F-91CF-89C6A8EF03F3}"/>
              </a:ext>
            </a:extLst>
          </p:cNvPr>
          <p:cNvSpPr txBox="1"/>
          <p:nvPr/>
        </p:nvSpPr>
        <p:spPr>
          <a:xfrm>
            <a:off x="6252520" y="4618393"/>
            <a:ext cx="3206455" cy="307777"/>
          </a:xfrm>
          <a:prstGeom prst="rect">
            <a:avLst/>
          </a:prstGeom>
          <a:noFill/>
        </p:spPr>
        <p:txBody>
          <a:bodyPr wrap="square" rtlCol="0">
            <a:spAutoFit/>
          </a:bodyPr>
          <a:lstStyle/>
          <a:p>
            <a:r>
              <a:rPr kumimoji="1" lang="ja-JP" altLang="en-US" sz="1400" b="1" dirty="0">
                <a:solidFill>
                  <a:schemeClr val="tx2"/>
                </a:solidFill>
              </a:rPr>
              <a:t>→必須食材のマッチ状況を明確に表示</a:t>
            </a:r>
          </a:p>
        </p:txBody>
      </p:sp>
    </p:spTree>
    <p:extLst>
      <p:ext uri="{BB962C8B-B14F-4D97-AF65-F5344CB8AC3E}">
        <p14:creationId xmlns:p14="http://schemas.microsoft.com/office/powerpoint/2010/main" val="804204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E93FD5-1AC1-E16F-2D2D-8044CE8677AD}"/>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2EDA0-9AA2-DB88-EE01-936D764C2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705C572-1A4B-74FB-1CBC-2DC401D1773E}"/>
              </a:ext>
            </a:extLst>
          </p:cNvPr>
          <p:cNvSpPr>
            <a:spLocks noGrp="1"/>
          </p:cNvSpPr>
          <p:nvPr>
            <p:ph type="title"/>
          </p:nvPr>
        </p:nvSpPr>
        <p:spPr>
          <a:xfrm>
            <a:off x="838201" y="806470"/>
            <a:ext cx="9995214" cy="1182927"/>
          </a:xfrm>
        </p:spPr>
        <p:txBody>
          <a:bodyPr anchor="b">
            <a:normAutofit/>
          </a:bodyPr>
          <a:lstStyle/>
          <a:p>
            <a:r>
              <a:rPr lang="ja-JP" altLang="en-US" dirty="0"/>
              <a:t>🌼</a:t>
            </a:r>
            <a:r>
              <a:rPr kumimoji="1" lang="en-US" altLang="ja-JP" dirty="0"/>
              <a:t>Take-home message</a:t>
            </a:r>
            <a:endParaRPr kumimoji="1" lang="ja-JP" altLang="en-US" dirty="0"/>
          </a:p>
        </p:txBody>
      </p:sp>
      <p:cxnSp>
        <p:nvCxnSpPr>
          <p:cNvPr id="11" name="Straight Connector 10">
            <a:extLst>
              <a:ext uri="{FF2B5EF4-FFF2-40B4-BE49-F238E27FC236}">
                <a16:creationId xmlns:a16="http://schemas.microsoft.com/office/drawing/2014/main" id="{80CE8EA1-C67C-CD44-BEF6-991FF3EED7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E76D315C-4453-E59F-C963-AE1D949C41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BF14BEB4-FF2F-2227-595A-4BD210222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8" name="コンテンツ プレースホルダー 3">
            <a:extLst>
              <a:ext uri="{FF2B5EF4-FFF2-40B4-BE49-F238E27FC236}">
                <a16:creationId xmlns:a16="http://schemas.microsoft.com/office/drawing/2014/main" id="{E27BD760-656C-040F-930C-4C67401492A0}"/>
              </a:ext>
            </a:extLst>
          </p:cNvPr>
          <p:cNvSpPr txBox="1">
            <a:spLocks/>
          </p:cNvSpPr>
          <p:nvPr/>
        </p:nvSpPr>
        <p:spPr>
          <a:xfrm>
            <a:off x="7689844" y="2238073"/>
            <a:ext cx="3424277" cy="3679263"/>
          </a:xfrm>
          <a:prstGeom prst="rect">
            <a:avLst/>
          </a:prstGeom>
          <a:noFill/>
          <a:ln w="44450">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Font typeface="Arial" panose="020B0604020202020204" pitchFamily="34" charset="0"/>
              <a:buNone/>
            </a:pPr>
            <a:r>
              <a:rPr lang="en-US" altLang="ja-JP" sz="2000" b="1" dirty="0">
                <a:solidFill>
                  <a:srgbClr val="0D755F"/>
                </a:solidFill>
              </a:rPr>
              <a:t>Future</a:t>
            </a:r>
            <a:r>
              <a:rPr lang="ja-JP" altLang="en-US" sz="2000" b="1" dirty="0">
                <a:solidFill>
                  <a:srgbClr val="0D755F"/>
                </a:solidFill>
              </a:rPr>
              <a:t> </a:t>
            </a:r>
            <a:r>
              <a:rPr lang="en-US" altLang="ja-JP" sz="2000" b="1" dirty="0">
                <a:solidFill>
                  <a:srgbClr val="0D755F"/>
                </a:solidFill>
              </a:rPr>
              <a:t>Vision(</a:t>
            </a:r>
            <a:r>
              <a:rPr lang="ja-JP" altLang="en-US" sz="2000" b="1" dirty="0">
                <a:solidFill>
                  <a:srgbClr val="0D755F"/>
                </a:solidFill>
              </a:rPr>
              <a:t>今後の展望</a:t>
            </a:r>
            <a:r>
              <a:rPr lang="en-US" altLang="ja-JP" sz="2000" b="1" dirty="0">
                <a:solidFill>
                  <a:srgbClr val="0D755F"/>
                </a:solidFill>
              </a:rPr>
              <a:t>)</a:t>
            </a:r>
          </a:p>
          <a:p>
            <a:pPr marL="0" indent="0">
              <a:buFont typeface="Arial" panose="020B0604020202020204" pitchFamily="34" charset="0"/>
              <a:buNone/>
            </a:pPr>
            <a:r>
              <a:rPr lang="ja-JP" altLang="en-US" sz="1600" b="1" dirty="0"/>
              <a:t>フィードバックによる再学習</a:t>
            </a:r>
            <a:r>
              <a:rPr lang="ja-JP" altLang="en-US" sz="1600" dirty="0"/>
              <a:t>：「実際に作ったか」「評価」などのデータを蓄積し、より個人の嗜好に合わせたモデルへと再学習させる</a:t>
            </a:r>
            <a:endParaRPr lang="en-US" altLang="ja-JP" sz="1600" dirty="0"/>
          </a:p>
          <a:p>
            <a:pPr marL="0" indent="0">
              <a:buFont typeface="Arial" panose="020B0604020202020204" pitchFamily="34" charset="0"/>
              <a:buNone/>
            </a:pPr>
            <a:r>
              <a:rPr lang="ja-JP" altLang="en-US" sz="1600" b="1" dirty="0"/>
              <a:t>レシピの多様化</a:t>
            </a:r>
            <a:r>
              <a:rPr lang="ja-JP" altLang="en-US" sz="1600" dirty="0"/>
              <a:t>：</a:t>
            </a:r>
            <a:endParaRPr lang="en-US" altLang="ja-JP" sz="1600" dirty="0"/>
          </a:p>
          <a:p>
            <a:pPr marL="0" indent="0">
              <a:buFont typeface="Arial" panose="020B0604020202020204" pitchFamily="34" charset="0"/>
              <a:buNone/>
            </a:pPr>
            <a:r>
              <a:rPr lang="ja-JP" altLang="en-US" sz="1600" dirty="0"/>
              <a:t>ワイルドカード</a:t>
            </a:r>
            <a:r>
              <a:rPr lang="en-US" altLang="ja-JP" sz="1600" dirty="0"/>
              <a:t>(</a:t>
            </a:r>
            <a:r>
              <a:rPr lang="ja-JP" altLang="en-US" sz="1600" dirty="0"/>
              <a:t>お好みの野菜など</a:t>
            </a:r>
            <a:r>
              <a:rPr lang="en-US" altLang="ja-JP" sz="1600" dirty="0"/>
              <a:t>)</a:t>
            </a:r>
            <a:r>
              <a:rPr lang="ja-JP" altLang="en-US" sz="1600" dirty="0"/>
              <a:t>を含むより柔軟なレシピに対応</a:t>
            </a:r>
            <a:endParaRPr lang="en-US" altLang="ja-JP" sz="1600" dirty="0"/>
          </a:p>
        </p:txBody>
      </p:sp>
      <p:pic>
        <p:nvPicPr>
          <p:cNvPr id="16" name="図 15" descr="屋内, テーブル, 部屋 が含まれている画像&#10;&#10;AI 生成コンテンツは誤りを含む可能性があります。">
            <a:extLst>
              <a:ext uri="{FF2B5EF4-FFF2-40B4-BE49-F238E27FC236}">
                <a16:creationId xmlns:a16="http://schemas.microsoft.com/office/drawing/2014/main" id="{49C8C86D-750A-FE85-BA5D-2EC7E8B5E48F}"/>
              </a:ext>
            </a:extLst>
          </p:cNvPr>
          <p:cNvPicPr>
            <a:picLocks noChangeAspect="1"/>
          </p:cNvPicPr>
          <p:nvPr/>
        </p:nvPicPr>
        <p:blipFill>
          <a:blip r:embed="rId3">
            <a:extLst>
              <a:ext uri="{28A0092B-C50C-407E-A947-70E740481C1C}">
                <a14:useLocalDpi xmlns:a14="http://schemas.microsoft.com/office/drawing/2010/main" val="0"/>
              </a:ext>
            </a:extLst>
          </a:blip>
          <a:srcRect l="54505" t="51253" r="8762" b="9931"/>
          <a:stretch>
            <a:fillRect/>
          </a:stretch>
        </p:blipFill>
        <p:spPr>
          <a:xfrm>
            <a:off x="4486887" y="1897632"/>
            <a:ext cx="3172272" cy="3352138"/>
          </a:xfrm>
          <a:prstGeom prst="rect">
            <a:avLst/>
          </a:prstGeom>
        </p:spPr>
      </p:pic>
      <p:sp>
        <p:nvSpPr>
          <p:cNvPr id="7" name="コンテンツ プレースホルダー 2">
            <a:extLst>
              <a:ext uri="{FF2B5EF4-FFF2-40B4-BE49-F238E27FC236}">
                <a16:creationId xmlns:a16="http://schemas.microsoft.com/office/drawing/2014/main" id="{565D5E86-8A5D-B2D0-AA50-76A80BDCCE7D}"/>
              </a:ext>
            </a:extLst>
          </p:cNvPr>
          <p:cNvSpPr>
            <a:spLocks noGrp="1"/>
          </p:cNvSpPr>
          <p:nvPr>
            <p:ph sz="half" idx="1"/>
          </p:nvPr>
        </p:nvSpPr>
        <p:spPr>
          <a:xfrm>
            <a:off x="1061225" y="2179464"/>
            <a:ext cx="3440931" cy="3233952"/>
          </a:xfrm>
          <a:noFill/>
          <a:ln w="44450">
            <a:noFill/>
          </a:ln>
        </p:spPr>
        <p:txBody>
          <a:bodyPr>
            <a:normAutofit/>
          </a:bodyPr>
          <a:lstStyle/>
          <a:p>
            <a:pPr marL="0" indent="0">
              <a:buNone/>
            </a:pPr>
            <a:r>
              <a:rPr kumimoji="1" lang="en-US" altLang="ja-JP" sz="2000" b="1" dirty="0" err="1">
                <a:solidFill>
                  <a:srgbClr val="7303BF"/>
                </a:solidFill>
              </a:rPr>
              <a:t>Challenge&amp;Learnings</a:t>
            </a:r>
            <a:endParaRPr kumimoji="1" lang="en-US" altLang="ja-JP" sz="2000" b="1" dirty="0">
              <a:solidFill>
                <a:srgbClr val="7303BF"/>
              </a:solidFill>
            </a:endParaRPr>
          </a:p>
          <a:p>
            <a:pPr marL="0" indent="0">
              <a:buNone/>
            </a:pPr>
            <a:r>
              <a:rPr kumimoji="1" lang="en-US" altLang="ja-JP" sz="2000" b="1" dirty="0">
                <a:solidFill>
                  <a:srgbClr val="7303BF"/>
                </a:solidFill>
              </a:rPr>
              <a:t>(</a:t>
            </a:r>
            <a:r>
              <a:rPr kumimoji="1" lang="ja-JP" altLang="en-US" sz="2000" b="1" dirty="0">
                <a:solidFill>
                  <a:srgbClr val="7303BF"/>
                </a:solidFill>
              </a:rPr>
              <a:t>苦労した点</a:t>
            </a:r>
            <a:r>
              <a:rPr kumimoji="1" lang="en-US" altLang="ja-JP" sz="2000" b="1" dirty="0">
                <a:solidFill>
                  <a:srgbClr val="7303BF"/>
                </a:solidFill>
              </a:rPr>
              <a:t>)</a:t>
            </a:r>
          </a:p>
          <a:p>
            <a:pPr marL="0" indent="0">
              <a:buNone/>
            </a:pPr>
            <a:r>
              <a:rPr kumimoji="1" lang="ja-JP" altLang="en-US" sz="1600" b="1" dirty="0"/>
              <a:t>システム設計：</a:t>
            </a:r>
            <a:endParaRPr kumimoji="1" lang="en-US" altLang="ja-JP" sz="1600" b="1" dirty="0"/>
          </a:p>
          <a:p>
            <a:pPr marL="0" indent="0">
              <a:buNone/>
            </a:pPr>
            <a:r>
              <a:rPr kumimoji="1" lang="ja-JP" altLang="en-US" sz="1600" dirty="0"/>
              <a:t>機械学習を用いる部分とシンプルなロジックで解決する部分の見極め</a:t>
            </a:r>
            <a:endParaRPr lang="en-US" altLang="ja-JP" sz="1600" dirty="0"/>
          </a:p>
          <a:p>
            <a:pPr marL="0" indent="0">
              <a:buNone/>
            </a:pPr>
            <a:r>
              <a:rPr kumimoji="1" lang="ja-JP" altLang="en-US" sz="1600" b="1" dirty="0"/>
              <a:t>個人開発の限界：</a:t>
            </a:r>
            <a:endParaRPr kumimoji="1" lang="en-US" altLang="ja-JP" sz="1600" b="1" dirty="0"/>
          </a:p>
          <a:p>
            <a:pPr marL="0" indent="0">
              <a:buNone/>
            </a:pPr>
            <a:r>
              <a:rPr kumimoji="1" lang="ja-JP" altLang="en-US" sz="1600" dirty="0"/>
              <a:t>データ量・品質、実運用、機能の制約</a:t>
            </a:r>
            <a:endParaRPr kumimoji="1" lang="en-US" altLang="ja-JP" sz="1600" dirty="0"/>
          </a:p>
        </p:txBody>
      </p:sp>
      <p:sp>
        <p:nvSpPr>
          <p:cNvPr id="3" name="スクロール: 横 2">
            <a:extLst>
              <a:ext uri="{FF2B5EF4-FFF2-40B4-BE49-F238E27FC236}">
                <a16:creationId xmlns:a16="http://schemas.microsoft.com/office/drawing/2014/main" id="{2B6E2905-6E07-2CD3-3866-E2324CEC4CA5}"/>
              </a:ext>
            </a:extLst>
          </p:cNvPr>
          <p:cNvSpPr/>
          <p:nvPr/>
        </p:nvSpPr>
        <p:spPr>
          <a:xfrm>
            <a:off x="2972486" y="4738954"/>
            <a:ext cx="5943907" cy="1692893"/>
          </a:xfrm>
          <a:prstGeom prst="horizontalScroll">
            <a:avLst/>
          </a:prstGeom>
          <a:solidFill>
            <a:srgbClr val="92D050"/>
          </a:solidFill>
          <a:ln>
            <a:solidFill>
              <a:schemeClr val="tx1">
                <a:alpha val="94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200" b="1" dirty="0">
                <a:solidFill>
                  <a:schemeClr val="accent2">
                    <a:lumMod val="50000"/>
                  </a:schemeClr>
                </a:solidFill>
              </a:rPr>
              <a:t>作って終わりではなく、運用しながら</a:t>
            </a:r>
            <a:endParaRPr kumimoji="1" lang="en-US" altLang="ja-JP" sz="2200" b="1" dirty="0">
              <a:solidFill>
                <a:schemeClr val="accent2">
                  <a:lumMod val="50000"/>
                </a:schemeClr>
              </a:solidFill>
            </a:endParaRPr>
          </a:p>
          <a:p>
            <a:pPr algn="ctr"/>
            <a:r>
              <a:rPr kumimoji="1" lang="ja-JP" altLang="en-US" sz="2200" b="1" dirty="0">
                <a:solidFill>
                  <a:schemeClr val="accent2">
                    <a:lumMod val="50000"/>
                  </a:schemeClr>
                </a:solidFill>
              </a:rPr>
              <a:t>育てていくのが機械学習の面白さ</a:t>
            </a:r>
            <a:endParaRPr kumimoji="1" lang="en-US" altLang="ja-JP" sz="2200" b="1" dirty="0">
              <a:solidFill>
                <a:schemeClr val="accent2">
                  <a:lumMod val="50000"/>
                </a:schemeClr>
              </a:solidFill>
            </a:endParaRPr>
          </a:p>
          <a:p>
            <a:pPr algn="ctr"/>
            <a:r>
              <a:rPr kumimoji="1" lang="ja-JP" altLang="en-US" sz="2200" b="1" dirty="0">
                <a:solidFill>
                  <a:schemeClr val="accent2">
                    <a:lumMod val="50000"/>
                  </a:schemeClr>
                </a:solidFill>
              </a:rPr>
              <a:t>これからもアボたんは成長していきます</a:t>
            </a:r>
          </a:p>
        </p:txBody>
      </p:sp>
    </p:spTree>
    <p:extLst>
      <p:ext uri="{BB962C8B-B14F-4D97-AF65-F5344CB8AC3E}">
        <p14:creationId xmlns:p14="http://schemas.microsoft.com/office/powerpoint/2010/main" val="238376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20">
            <a:extLst>
              <a:ext uri="{FF2B5EF4-FFF2-40B4-BE49-F238E27FC236}">
                <a16:creationId xmlns:a16="http://schemas.microsoft.com/office/drawing/2014/main" id="{8F9CBE3F-79A8-4F8F-88D9-DAD03D0D28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タイトル 1">
            <a:extLst>
              <a:ext uri="{FF2B5EF4-FFF2-40B4-BE49-F238E27FC236}">
                <a16:creationId xmlns:a16="http://schemas.microsoft.com/office/drawing/2014/main" id="{1238FBD7-7957-AB27-4B03-3488FF75BD24}"/>
              </a:ext>
            </a:extLst>
          </p:cNvPr>
          <p:cNvSpPr>
            <a:spLocks noGrp="1"/>
          </p:cNvSpPr>
          <p:nvPr>
            <p:ph type="title"/>
          </p:nvPr>
        </p:nvSpPr>
        <p:spPr>
          <a:xfrm>
            <a:off x="1522030" y="1209220"/>
            <a:ext cx="9147940" cy="2337238"/>
          </a:xfrm>
        </p:spPr>
        <p:txBody>
          <a:bodyPr vert="horz" lIns="91440" tIns="45720" rIns="91440" bIns="45720" rtlCol="0" anchor="b">
            <a:normAutofit/>
          </a:bodyPr>
          <a:lstStyle/>
          <a:p>
            <a:pPr algn="ctr"/>
            <a:r>
              <a:rPr kumimoji="1" lang="ja-JP" altLang="en-US" sz="5600" kern="1200" dirty="0">
                <a:solidFill>
                  <a:srgbClr val="FFFFFF"/>
                </a:solidFill>
                <a:latin typeface="+mj-lt"/>
                <a:ea typeface="+mj-ea"/>
                <a:cs typeface="+mj-cs"/>
              </a:rPr>
              <a:t>ご清聴ありがとう</a:t>
            </a:r>
            <a:br>
              <a:rPr kumimoji="1" lang="en-US" altLang="ja-JP" sz="5600" kern="1200" dirty="0">
                <a:solidFill>
                  <a:srgbClr val="FFFFFF"/>
                </a:solidFill>
                <a:latin typeface="+mj-lt"/>
                <a:ea typeface="+mj-ea"/>
                <a:cs typeface="+mj-cs"/>
              </a:rPr>
            </a:br>
            <a:r>
              <a:rPr kumimoji="1" lang="ja-JP" altLang="en-US" sz="5600" kern="1200" dirty="0">
                <a:solidFill>
                  <a:srgbClr val="FFFFFF"/>
                </a:solidFill>
                <a:latin typeface="+mj-lt"/>
                <a:ea typeface="+mj-ea"/>
                <a:cs typeface="+mj-cs"/>
              </a:rPr>
              <a:t>ございました</a:t>
            </a:r>
          </a:p>
        </p:txBody>
      </p:sp>
      <p:sp>
        <p:nvSpPr>
          <p:cNvPr id="38"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1869" y="2383077"/>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3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4364" y="2265467"/>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40"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24834" y="253720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sp>
        <p:nvSpPr>
          <p:cNvPr id="4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053" y="2832967"/>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
        <p:nvSpPr>
          <p:cNvPr id="42"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72266" y="28039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43"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3405" y="324249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cxnSp>
        <p:nvCxnSpPr>
          <p:cNvPr id="44" name="Straight Connector 3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831729"/>
            <a:ext cx="12188952"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99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D2F3AB69-4341-F3F2-94FB-7FFC4E8663C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2B2B5E5-A4D8-F4AA-94B2-5D8978193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6C49B98F-3A59-C90C-08F5-2D803C024FC4}"/>
              </a:ext>
            </a:extLst>
          </p:cNvPr>
          <p:cNvSpPr>
            <a:spLocks noGrp="1"/>
          </p:cNvSpPr>
          <p:nvPr>
            <p:ph type="title"/>
          </p:nvPr>
        </p:nvSpPr>
        <p:spPr>
          <a:xfrm>
            <a:off x="873866" y="806471"/>
            <a:ext cx="10757301" cy="1092814"/>
          </a:xfrm>
        </p:spPr>
        <p:txBody>
          <a:bodyPr anchor="b">
            <a:normAutofit/>
          </a:bodyPr>
          <a:lstStyle/>
          <a:p>
            <a:r>
              <a:rPr lang="ja-JP" altLang="en-US" dirty="0"/>
              <a:t>🥑</a:t>
            </a:r>
            <a:r>
              <a:rPr lang="en-US" altLang="ja-JP" dirty="0" err="1"/>
              <a:t>FridgeMate</a:t>
            </a:r>
            <a:r>
              <a:rPr lang="en-US" altLang="ja-JP" dirty="0"/>
              <a:t> AI</a:t>
            </a:r>
            <a:r>
              <a:rPr lang="ja-JP" altLang="en-US" dirty="0"/>
              <a:t>のレコメンドロジック</a:t>
            </a:r>
            <a:endParaRPr kumimoji="1" lang="ja-JP" altLang="en-US" dirty="0"/>
          </a:p>
        </p:txBody>
      </p:sp>
      <p:cxnSp>
        <p:nvCxnSpPr>
          <p:cNvPr id="11" name="Straight Connector 10">
            <a:extLst>
              <a:ext uri="{FF2B5EF4-FFF2-40B4-BE49-F238E27FC236}">
                <a16:creationId xmlns:a16="http://schemas.microsoft.com/office/drawing/2014/main" id="{EBBC2BB4-FB59-246D-1045-4FE17857719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FFBDCEED-03DF-24D9-501D-D897B32E51C6}"/>
              </a:ext>
            </a:extLst>
          </p:cNvPr>
          <p:cNvSpPr>
            <a:spLocks noGrp="1"/>
          </p:cNvSpPr>
          <p:nvPr>
            <p:ph idx="1"/>
          </p:nvPr>
        </p:nvSpPr>
        <p:spPr>
          <a:xfrm>
            <a:off x="785781" y="2228993"/>
            <a:ext cx="10916224" cy="4275973"/>
          </a:xfrm>
        </p:spPr>
        <p:txBody>
          <a:bodyPr anchor="t">
            <a:normAutofit/>
          </a:bodyPr>
          <a:lstStyle/>
          <a:p>
            <a:pPr marL="0" indent="0">
              <a:buNone/>
            </a:pPr>
            <a:r>
              <a:rPr lang="ja-JP" altLang="en-US" sz="1800" dirty="0">
                <a:solidFill>
                  <a:schemeClr val="tx1">
                    <a:alpha val="80000"/>
                  </a:schemeClr>
                </a:solidFill>
              </a:rPr>
              <a:t>アボたんは３つの重要な要素を組み合わせて「作るべき皿」を判断</a:t>
            </a:r>
            <a:endParaRPr lang="en-US" altLang="ja-JP" sz="1800" dirty="0">
              <a:solidFill>
                <a:schemeClr val="tx1">
                  <a:alpha val="80000"/>
                </a:schemeClr>
              </a:solidFill>
            </a:endParaRPr>
          </a:p>
          <a:p>
            <a:pPr marL="0" indent="0">
              <a:buNone/>
            </a:pPr>
            <a:endParaRPr lang="en-US" altLang="ja-JP" sz="1800" dirty="0">
              <a:solidFill>
                <a:schemeClr val="tx1">
                  <a:alpha val="80000"/>
                </a:schemeClr>
              </a:solidFill>
            </a:endParaRPr>
          </a:p>
          <a:p>
            <a:pPr marL="0" indent="0">
              <a:buNone/>
            </a:pPr>
            <a:r>
              <a:rPr lang="ja-JP" altLang="en-US" sz="1800" b="1" dirty="0">
                <a:solidFill>
                  <a:schemeClr val="accent1">
                    <a:lumMod val="50000"/>
                    <a:alpha val="80000"/>
                  </a:schemeClr>
                </a:solidFill>
              </a:rPr>
              <a:t>１</a:t>
            </a:r>
            <a:r>
              <a:rPr lang="en-US" altLang="ja-JP" sz="1800" b="1" dirty="0">
                <a:solidFill>
                  <a:schemeClr val="accent1">
                    <a:lumMod val="50000"/>
                    <a:alpha val="80000"/>
                  </a:schemeClr>
                </a:solidFill>
              </a:rPr>
              <a:t>.</a:t>
            </a:r>
            <a:r>
              <a:rPr lang="ja-JP" altLang="en-US" sz="1800" b="1" dirty="0">
                <a:solidFill>
                  <a:schemeClr val="accent1">
                    <a:lumMod val="50000"/>
                    <a:alpha val="80000"/>
                  </a:schemeClr>
                </a:solidFill>
              </a:rPr>
              <a:t>　語彙の理解</a:t>
            </a:r>
            <a:r>
              <a:rPr lang="en-US" altLang="ja-JP" sz="1800" b="1" dirty="0">
                <a:solidFill>
                  <a:schemeClr val="accent1">
                    <a:lumMod val="50000"/>
                    <a:alpha val="80000"/>
                  </a:schemeClr>
                </a:solidFill>
              </a:rPr>
              <a:t>(TF-IDF</a:t>
            </a:r>
            <a:r>
              <a:rPr lang="ja-JP" altLang="en-US" sz="1800" b="1" dirty="0">
                <a:solidFill>
                  <a:schemeClr val="accent1">
                    <a:lumMod val="50000"/>
                    <a:alpha val="80000"/>
                  </a:schemeClr>
                </a:solidFill>
              </a:rPr>
              <a:t>、コサイン類似度</a:t>
            </a:r>
            <a:r>
              <a:rPr lang="en-US" altLang="ja-JP" sz="1800" b="1" dirty="0">
                <a:solidFill>
                  <a:schemeClr val="accent1">
                    <a:lumMod val="50000"/>
                    <a:alpha val="80000"/>
                  </a:schemeClr>
                </a:solidFill>
              </a:rPr>
              <a:t>)</a:t>
            </a:r>
          </a:p>
          <a:p>
            <a:pPr marL="0" indent="0">
              <a:buNone/>
            </a:pPr>
            <a:r>
              <a:rPr lang="ja-JP" altLang="en-US" sz="1800" dirty="0">
                <a:solidFill>
                  <a:schemeClr val="tx1">
                    <a:alpha val="80000"/>
                  </a:schemeClr>
                </a:solidFill>
              </a:rPr>
              <a:t>　　　</a:t>
            </a:r>
            <a:r>
              <a:rPr lang="en-US" altLang="ja-JP" sz="1800" dirty="0">
                <a:solidFill>
                  <a:schemeClr val="tx1">
                    <a:alpha val="80000"/>
                  </a:schemeClr>
                </a:solidFill>
              </a:rPr>
              <a:t>AI</a:t>
            </a:r>
            <a:r>
              <a:rPr lang="ja-JP" altLang="en-US" sz="1800" dirty="0">
                <a:solidFill>
                  <a:schemeClr val="tx1">
                    <a:alpha val="80000"/>
                  </a:schemeClr>
                </a:solidFill>
              </a:rPr>
              <a:t>はどのようにして食材の組み合わせの「相性」を図るのか？</a:t>
            </a:r>
            <a:endParaRPr lang="en-US" altLang="ja-JP" sz="1800" dirty="0">
              <a:solidFill>
                <a:schemeClr val="tx1">
                  <a:alpha val="80000"/>
                </a:schemeClr>
              </a:solidFill>
            </a:endParaRPr>
          </a:p>
          <a:p>
            <a:pPr marL="0" indent="0">
              <a:buNone/>
            </a:pPr>
            <a:endParaRPr lang="en-US" altLang="ja-JP" sz="1800" dirty="0">
              <a:solidFill>
                <a:schemeClr val="tx1">
                  <a:alpha val="80000"/>
                </a:schemeClr>
              </a:solidFill>
            </a:endParaRPr>
          </a:p>
          <a:p>
            <a:pPr marL="0" indent="0">
              <a:buNone/>
            </a:pPr>
            <a:r>
              <a:rPr lang="en-US" altLang="ja-JP" sz="1800" b="1" dirty="0">
                <a:solidFill>
                  <a:schemeClr val="accent1">
                    <a:lumMod val="50000"/>
                    <a:alpha val="80000"/>
                  </a:schemeClr>
                </a:solidFill>
              </a:rPr>
              <a:t>2.</a:t>
            </a:r>
            <a:r>
              <a:rPr lang="ja-JP" altLang="en-US" sz="1800" b="1" dirty="0">
                <a:solidFill>
                  <a:schemeClr val="accent1">
                    <a:lumMod val="50000"/>
                    <a:alpha val="80000"/>
                  </a:schemeClr>
                </a:solidFill>
              </a:rPr>
              <a:t>　優先順位の判断</a:t>
            </a:r>
            <a:r>
              <a:rPr lang="en-US" altLang="ja-JP" sz="1800" b="1" dirty="0">
                <a:solidFill>
                  <a:schemeClr val="accent1">
                    <a:lumMod val="50000"/>
                    <a:alpha val="80000"/>
                  </a:schemeClr>
                </a:solidFill>
              </a:rPr>
              <a:t>(</a:t>
            </a:r>
            <a:r>
              <a:rPr lang="ja-JP" altLang="en-US" sz="1800" b="1" dirty="0">
                <a:solidFill>
                  <a:schemeClr val="accent1">
                    <a:lumMod val="50000"/>
                    <a:alpha val="80000"/>
                  </a:schemeClr>
                </a:solidFill>
              </a:rPr>
              <a:t>期限スコア</a:t>
            </a:r>
            <a:r>
              <a:rPr lang="en-US" altLang="ja-JP" sz="1800" b="1" dirty="0">
                <a:solidFill>
                  <a:schemeClr val="accent1">
                    <a:lumMod val="50000"/>
                    <a:alpha val="80000"/>
                  </a:schemeClr>
                </a:solidFill>
              </a:rPr>
              <a:t>)</a:t>
            </a:r>
          </a:p>
          <a:p>
            <a:pPr marL="0" indent="0">
              <a:buNone/>
            </a:pPr>
            <a:r>
              <a:rPr lang="ja-JP" altLang="en-US" sz="1800" dirty="0">
                <a:solidFill>
                  <a:schemeClr val="tx1">
                    <a:alpha val="80000"/>
                  </a:schemeClr>
                </a:solidFill>
              </a:rPr>
              <a:t>　　　</a:t>
            </a:r>
            <a:r>
              <a:rPr lang="en-US" altLang="ja-JP" sz="1800" dirty="0">
                <a:solidFill>
                  <a:schemeClr val="tx1">
                    <a:alpha val="80000"/>
                  </a:schemeClr>
                </a:solidFill>
              </a:rPr>
              <a:t>AI</a:t>
            </a:r>
            <a:r>
              <a:rPr lang="ja-JP" altLang="en-US" sz="1800" dirty="0">
                <a:solidFill>
                  <a:schemeClr val="tx1">
                    <a:alpha val="80000"/>
                  </a:schemeClr>
                </a:solidFill>
              </a:rPr>
              <a:t>はどのようにして「賞味期限」のような現実の制約を学び、フードロス削減を意識するのか？</a:t>
            </a:r>
            <a:endParaRPr lang="en-US" altLang="ja-JP" sz="1800" dirty="0">
              <a:solidFill>
                <a:schemeClr val="tx1">
                  <a:alpha val="80000"/>
                </a:schemeClr>
              </a:solidFill>
            </a:endParaRPr>
          </a:p>
          <a:p>
            <a:pPr marL="0" indent="0">
              <a:buNone/>
            </a:pPr>
            <a:endParaRPr lang="en-US" altLang="ja-JP" sz="1800" dirty="0">
              <a:solidFill>
                <a:schemeClr val="tx1">
                  <a:alpha val="80000"/>
                </a:schemeClr>
              </a:solidFill>
            </a:endParaRPr>
          </a:p>
          <a:p>
            <a:pPr marL="0" indent="0">
              <a:buNone/>
            </a:pPr>
            <a:r>
              <a:rPr lang="en-US" altLang="ja-JP" sz="1800" b="1" dirty="0">
                <a:solidFill>
                  <a:schemeClr val="accent1">
                    <a:lumMod val="50000"/>
                    <a:alpha val="80000"/>
                  </a:schemeClr>
                </a:solidFill>
              </a:rPr>
              <a:t>3.</a:t>
            </a:r>
            <a:r>
              <a:rPr lang="ja-JP" altLang="en-US" sz="1800" b="1" dirty="0">
                <a:solidFill>
                  <a:schemeClr val="accent1">
                    <a:lumMod val="50000"/>
                    <a:alpha val="80000"/>
                  </a:schemeClr>
                </a:solidFill>
              </a:rPr>
              <a:t>　実現可能性の確認</a:t>
            </a:r>
            <a:r>
              <a:rPr lang="en-US" altLang="ja-JP" sz="1800" b="1" dirty="0">
                <a:solidFill>
                  <a:schemeClr val="accent1">
                    <a:lumMod val="50000"/>
                    <a:alpha val="80000"/>
                  </a:schemeClr>
                </a:solidFill>
              </a:rPr>
              <a:t>(</a:t>
            </a:r>
            <a:r>
              <a:rPr lang="ja-JP" altLang="en-US" sz="1800" b="1" dirty="0">
                <a:solidFill>
                  <a:schemeClr val="accent1">
                    <a:lumMod val="50000"/>
                    <a:alpha val="80000"/>
                  </a:schemeClr>
                </a:solidFill>
              </a:rPr>
              <a:t>必須食材マッチ率</a:t>
            </a:r>
            <a:r>
              <a:rPr lang="en-US" altLang="ja-JP" sz="1800" b="1" dirty="0">
                <a:solidFill>
                  <a:schemeClr val="accent1">
                    <a:lumMod val="50000"/>
                    <a:alpha val="80000"/>
                  </a:schemeClr>
                </a:solidFill>
              </a:rPr>
              <a:t>)</a:t>
            </a:r>
          </a:p>
          <a:p>
            <a:pPr marL="0" indent="0">
              <a:buNone/>
            </a:pPr>
            <a:r>
              <a:rPr lang="ja-JP" altLang="en-US" sz="1800" dirty="0">
                <a:solidFill>
                  <a:schemeClr val="tx1">
                    <a:alpha val="80000"/>
                  </a:schemeClr>
                </a:solidFill>
              </a:rPr>
              <a:t>　　　そもそも、この料理の「核」となる食材は揃っているのか？</a:t>
            </a:r>
            <a:endParaRPr lang="en-US" altLang="ja-JP" sz="1800" dirty="0">
              <a:solidFill>
                <a:schemeClr val="tx1">
                  <a:alpha val="80000"/>
                </a:schemeClr>
              </a:solidFill>
            </a:endParaRPr>
          </a:p>
        </p:txBody>
      </p:sp>
      <p:sp>
        <p:nvSpPr>
          <p:cNvPr id="13" name="Graphic 11">
            <a:extLst>
              <a:ext uri="{FF2B5EF4-FFF2-40B4-BE49-F238E27FC236}">
                <a16:creationId xmlns:a16="http://schemas.microsoft.com/office/drawing/2014/main" id="{145B4AFF-FF3D-7617-7145-A1C55A517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6166A434-CE15-37A2-1174-05A92EDC2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12" name="図 11" descr="屋内, テーブル, 部屋 が含まれている画像&#10;&#10;AI 生成コンテンツは誤りを含む可能性があります。">
            <a:extLst>
              <a:ext uri="{FF2B5EF4-FFF2-40B4-BE49-F238E27FC236}">
                <a16:creationId xmlns:a16="http://schemas.microsoft.com/office/drawing/2014/main" id="{023D8D9C-02F7-5C3F-3AE7-262CEF15449B}"/>
              </a:ext>
            </a:extLst>
          </p:cNvPr>
          <p:cNvPicPr>
            <a:picLocks noChangeAspect="1"/>
          </p:cNvPicPr>
          <p:nvPr/>
        </p:nvPicPr>
        <p:blipFill>
          <a:blip r:embed="rId3">
            <a:extLst>
              <a:ext uri="{28A0092B-C50C-407E-A947-70E740481C1C}">
                <a14:useLocalDpi xmlns:a14="http://schemas.microsoft.com/office/drawing/2010/main" val="0"/>
              </a:ext>
            </a:extLst>
          </a:blip>
          <a:srcRect l="11238" t="52321" r="51800" b="8692"/>
          <a:stretch>
            <a:fillRect/>
          </a:stretch>
        </p:blipFill>
        <p:spPr>
          <a:xfrm>
            <a:off x="10209287" y="4888460"/>
            <a:ext cx="1569568" cy="1655571"/>
          </a:xfrm>
          <a:prstGeom prst="rect">
            <a:avLst/>
          </a:prstGeom>
        </p:spPr>
      </p:pic>
      <p:sp>
        <p:nvSpPr>
          <p:cNvPr id="14" name="吹き出し: 角を丸めた四角形 13">
            <a:extLst>
              <a:ext uri="{FF2B5EF4-FFF2-40B4-BE49-F238E27FC236}">
                <a16:creationId xmlns:a16="http://schemas.microsoft.com/office/drawing/2014/main" id="{3E66D29F-D984-6D47-44F1-F2CC2D68C378}"/>
              </a:ext>
            </a:extLst>
          </p:cNvPr>
          <p:cNvSpPr/>
          <p:nvPr/>
        </p:nvSpPr>
        <p:spPr>
          <a:xfrm>
            <a:off x="8184980" y="4981531"/>
            <a:ext cx="1947457" cy="734714"/>
          </a:xfrm>
          <a:prstGeom prst="wedgeRoundRectCallout">
            <a:avLst>
              <a:gd name="adj1" fmla="val 56981"/>
              <a:gd name="adj2" fmla="val 567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200" dirty="0"/>
              <a:t>今回は機械学習領域に</a:t>
            </a:r>
            <a:endParaRPr kumimoji="1" lang="en-US" altLang="ja-JP" sz="1200" dirty="0"/>
          </a:p>
          <a:p>
            <a:pPr algn="ctr"/>
            <a:r>
              <a:rPr kumimoji="1" lang="ja-JP" altLang="en-US" sz="1200" dirty="0"/>
              <a:t>関して説明するよ</a:t>
            </a:r>
          </a:p>
        </p:txBody>
      </p:sp>
    </p:spTree>
    <p:extLst>
      <p:ext uri="{BB962C8B-B14F-4D97-AF65-F5344CB8AC3E}">
        <p14:creationId xmlns:p14="http://schemas.microsoft.com/office/powerpoint/2010/main" val="1757122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2DDC243E-F2E0-A892-6B5E-F2EEE2456DC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7EC813-A073-518F-1DD5-177D43C68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1D6B2AB0-86E5-110D-B75E-0D8F7AB9C2B8}"/>
              </a:ext>
            </a:extLst>
          </p:cNvPr>
          <p:cNvSpPr>
            <a:spLocks noGrp="1"/>
          </p:cNvSpPr>
          <p:nvPr>
            <p:ph type="title"/>
          </p:nvPr>
        </p:nvSpPr>
        <p:spPr>
          <a:xfrm>
            <a:off x="873867" y="806471"/>
            <a:ext cx="10712544" cy="1092814"/>
          </a:xfrm>
        </p:spPr>
        <p:txBody>
          <a:bodyPr anchor="b">
            <a:normAutofit fontScale="90000"/>
          </a:bodyPr>
          <a:lstStyle/>
          <a:p>
            <a:r>
              <a:rPr lang="ja-JP" altLang="en-US" dirty="0"/>
              <a:t>🍳データの読み込みと前処理 </a:t>
            </a:r>
            <a:r>
              <a:rPr lang="en-US" altLang="ja-JP" dirty="0"/>
              <a:t>(Preparation)</a:t>
            </a:r>
            <a:endParaRPr kumimoji="1" lang="ja-JP" altLang="en-US" dirty="0"/>
          </a:p>
        </p:txBody>
      </p:sp>
      <p:cxnSp>
        <p:nvCxnSpPr>
          <p:cNvPr id="11" name="Straight Connector 10">
            <a:extLst>
              <a:ext uri="{FF2B5EF4-FFF2-40B4-BE49-F238E27FC236}">
                <a16:creationId xmlns:a16="http://schemas.microsoft.com/office/drawing/2014/main" id="{EF372BF5-EAE4-0F72-AE90-CE3F569A36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462EA927-7589-D474-DBE4-A25288379776}"/>
              </a:ext>
            </a:extLst>
          </p:cNvPr>
          <p:cNvSpPr>
            <a:spLocks noGrp="1"/>
          </p:cNvSpPr>
          <p:nvPr>
            <p:ph idx="1"/>
          </p:nvPr>
        </p:nvSpPr>
        <p:spPr>
          <a:xfrm>
            <a:off x="842682" y="2170137"/>
            <a:ext cx="10485318" cy="4077420"/>
          </a:xfrm>
        </p:spPr>
        <p:txBody>
          <a:bodyPr anchor="t">
            <a:normAutofit/>
          </a:bodyPr>
          <a:lstStyle/>
          <a:p>
            <a:pPr>
              <a:buNone/>
            </a:pPr>
            <a:r>
              <a:rPr lang="ja-JP" altLang="en-US" sz="1600" dirty="0"/>
              <a:t>計算の基盤となるレシピデータを整理</a:t>
            </a:r>
          </a:p>
          <a:p>
            <a:pPr>
              <a:buNone/>
            </a:pPr>
            <a:r>
              <a:rPr lang="ja-JP" altLang="en-US" sz="1600" b="1" dirty="0"/>
              <a:t>データのインポート</a:t>
            </a:r>
            <a:r>
              <a:rPr lang="en-US" altLang="ja-JP" sz="1600" b="1" dirty="0"/>
              <a:t>:</a:t>
            </a:r>
            <a:r>
              <a:rPr lang="ja-JP" altLang="en-US" sz="1600" dirty="0"/>
              <a:t> レシピ、材料、調理手順の各</a:t>
            </a:r>
            <a:r>
              <a:rPr lang="en-US" altLang="ja-JP" sz="1600" dirty="0"/>
              <a:t>Excel</a:t>
            </a:r>
            <a:r>
              <a:rPr lang="ja-JP" altLang="en-US" sz="1600" dirty="0"/>
              <a:t>データを読み込む</a:t>
            </a:r>
          </a:p>
          <a:p>
            <a:pPr>
              <a:buNone/>
            </a:pPr>
            <a:r>
              <a:rPr lang="ja-JP" altLang="en-US" sz="1600" b="1" dirty="0"/>
              <a:t>クレンジング</a:t>
            </a:r>
            <a:r>
              <a:rPr lang="en-US" altLang="ja-JP" sz="1600" b="1" dirty="0"/>
              <a:t>:</a:t>
            </a:r>
            <a:r>
              <a:rPr lang="ja-JP" altLang="en-US" sz="1600" dirty="0"/>
              <a:t> レシピ</a:t>
            </a:r>
            <a:r>
              <a:rPr lang="en-US" altLang="ja-JP" sz="1600" dirty="0"/>
              <a:t>ID</a:t>
            </a:r>
            <a:r>
              <a:rPr lang="ja-JP" altLang="en-US" sz="1600" dirty="0"/>
              <a:t>を数値型に統一し、欠損値（</a:t>
            </a:r>
            <a:r>
              <a:rPr lang="en-US" altLang="ja-JP" sz="1600" dirty="0" err="1"/>
              <a:t>NaN</a:t>
            </a:r>
            <a:r>
              <a:rPr lang="ja-JP" altLang="en-US" sz="1600" dirty="0"/>
              <a:t>）を含む行を削除</a:t>
            </a:r>
            <a:endParaRPr lang="en-US" altLang="ja-JP" sz="1600" dirty="0"/>
          </a:p>
          <a:p>
            <a:pPr>
              <a:buNone/>
            </a:pPr>
            <a:r>
              <a:rPr lang="ja-JP" altLang="en-US" sz="1600" dirty="0"/>
              <a:t>　型チェックとフィルタリング</a:t>
            </a:r>
            <a:endParaRPr lang="en-US" altLang="ja-JP" sz="1600" dirty="0"/>
          </a:p>
          <a:p>
            <a:pPr>
              <a:buNone/>
            </a:pPr>
            <a:r>
              <a:rPr lang="ja-JP" altLang="en-US" sz="1600" dirty="0"/>
              <a:t>　強制返還と欠損値削除</a:t>
            </a:r>
            <a:endParaRPr lang="en-US" altLang="ja-JP" sz="1600" dirty="0"/>
          </a:p>
          <a:p>
            <a:pPr>
              <a:buNone/>
            </a:pPr>
            <a:r>
              <a:rPr lang="ja-JP" altLang="en-US" sz="1600" b="1" dirty="0"/>
              <a:t>食材名の正規化</a:t>
            </a:r>
            <a:r>
              <a:rPr lang="en-US" altLang="ja-JP" sz="1600" b="1" dirty="0"/>
              <a:t>:</a:t>
            </a:r>
            <a:r>
              <a:rPr lang="ja-JP" altLang="en-US" sz="1600" dirty="0"/>
              <a:t> 表記揺れを防ぐため材料名から空白を除去し小文字に統一</a:t>
            </a:r>
            <a:endParaRPr lang="en-US" altLang="ja-JP" sz="1600" dirty="0"/>
          </a:p>
          <a:p>
            <a:pPr>
              <a:buNone/>
            </a:pPr>
            <a:r>
              <a:rPr lang="ja-JP" altLang="en-US" sz="1600" dirty="0"/>
              <a:t>　空白除去と小文字化</a:t>
            </a:r>
            <a:endParaRPr lang="en-US" altLang="ja-JP" sz="1600" dirty="0"/>
          </a:p>
          <a:p>
            <a:pPr>
              <a:buNone/>
            </a:pPr>
            <a:r>
              <a:rPr lang="ja-JP" altLang="en-US" sz="1600" dirty="0"/>
              <a:t>　共通化された正規化メソッド</a:t>
            </a:r>
            <a:endParaRPr lang="en-US" altLang="ja-JP" sz="1600" dirty="0"/>
          </a:p>
          <a:p>
            <a:pPr>
              <a:buNone/>
            </a:pPr>
            <a:r>
              <a:rPr lang="ja-JP" altLang="en-US" sz="1600" b="1" dirty="0"/>
              <a:t>日付と在庫データの型整合</a:t>
            </a:r>
            <a:r>
              <a:rPr lang="ja-JP" altLang="en-US" sz="1600" dirty="0"/>
              <a:t>：在庫データを処理する際に計算ミスを防ぐための型変換</a:t>
            </a:r>
            <a:endParaRPr lang="en-US" altLang="ja-JP" sz="1600" dirty="0"/>
          </a:p>
          <a:p>
            <a:pPr>
              <a:buNone/>
            </a:pPr>
            <a:r>
              <a:rPr lang="ja-JP" altLang="en-US" sz="1600" dirty="0"/>
              <a:t>　日付の変換：</a:t>
            </a:r>
            <a:endParaRPr lang="en-US" altLang="ja-JP" sz="1600" dirty="0"/>
          </a:p>
          <a:p>
            <a:pPr>
              <a:buNone/>
            </a:pPr>
            <a:r>
              <a:rPr lang="ja-JP" altLang="en-US" sz="1600" dirty="0"/>
              <a:t>　数量の数値化：</a:t>
            </a:r>
            <a:endParaRPr lang="ja-JP" altLang="en-US" sz="1800" dirty="0"/>
          </a:p>
          <a:p>
            <a:pPr marL="0" indent="0">
              <a:buNone/>
            </a:pPr>
            <a:endParaRPr kumimoji="1" lang="ja-JP" altLang="en-US" sz="1100" dirty="0">
              <a:solidFill>
                <a:schemeClr val="tx1">
                  <a:alpha val="80000"/>
                </a:schemeClr>
              </a:solidFill>
            </a:endParaRPr>
          </a:p>
        </p:txBody>
      </p:sp>
      <p:sp>
        <p:nvSpPr>
          <p:cNvPr id="13" name="Graphic 11">
            <a:extLst>
              <a:ext uri="{FF2B5EF4-FFF2-40B4-BE49-F238E27FC236}">
                <a16:creationId xmlns:a16="http://schemas.microsoft.com/office/drawing/2014/main" id="{74D98B67-D7C7-E763-AD9B-8CBDFCBED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188C665-093A-0678-011F-C9E4AF7D5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 name="吹き出し: 角を丸めた四角形 4">
            <a:extLst>
              <a:ext uri="{FF2B5EF4-FFF2-40B4-BE49-F238E27FC236}">
                <a16:creationId xmlns:a16="http://schemas.microsoft.com/office/drawing/2014/main" id="{0D21BBA9-6680-2948-AB16-E67BA266F6C4}"/>
              </a:ext>
            </a:extLst>
          </p:cNvPr>
          <p:cNvSpPr/>
          <p:nvPr/>
        </p:nvSpPr>
        <p:spPr>
          <a:xfrm>
            <a:off x="8993384" y="4012213"/>
            <a:ext cx="2104310" cy="708009"/>
          </a:xfrm>
          <a:prstGeom prst="wedgeRoundRectCallout">
            <a:avLst>
              <a:gd name="adj1" fmla="val -10563"/>
              <a:gd name="adj2" fmla="val 65603"/>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400" dirty="0"/>
              <a:t>まずは特徴量化の前の</a:t>
            </a:r>
            <a:endParaRPr kumimoji="1" lang="en-US" altLang="ja-JP" sz="1400" dirty="0"/>
          </a:p>
          <a:p>
            <a:pPr algn="ctr"/>
            <a:r>
              <a:rPr kumimoji="1" lang="ja-JP" altLang="en-US" sz="1400" dirty="0"/>
              <a:t>データの処理だね</a:t>
            </a:r>
          </a:p>
        </p:txBody>
      </p:sp>
      <p:pic>
        <p:nvPicPr>
          <p:cNvPr id="6" name="図 5" descr="グラフィカル ユーザー インターフェイス が含まれている画像&#10;&#10;AI 生成コンテンツは誤りを含む可能性があります。">
            <a:extLst>
              <a:ext uri="{FF2B5EF4-FFF2-40B4-BE49-F238E27FC236}">
                <a16:creationId xmlns:a16="http://schemas.microsoft.com/office/drawing/2014/main" id="{605D99DF-721F-6F48-CF46-3E85CDC91EEC}"/>
              </a:ext>
            </a:extLst>
          </p:cNvPr>
          <p:cNvPicPr>
            <a:picLocks noChangeAspect="1"/>
          </p:cNvPicPr>
          <p:nvPr/>
        </p:nvPicPr>
        <p:blipFill>
          <a:blip r:embed="rId3">
            <a:extLst>
              <a:ext uri="{28A0092B-C50C-407E-A947-70E740481C1C}">
                <a14:useLocalDpi xmlns:a14="http://schemas.microsoft.com/office/drawing/2010/main" val="0"/>
              </a:ext>
            </a:extLst>
          </a:blip>
          <a:srcRect l="14269" t="11249" r="55421" b="50888"/>
          <a:stretch>
            <a:fillRect/>
          </a:stretch>
        </p:blipFill>
        <p:spPr>
          <a:xfrm>
            <a:off x="9758959" y="4880451"/>
            <a:ext cx="1338735" cy="1672328"/>
          </a:xfrm>
          <a:prstGeom prst="rect">
            <a:avLst/>
          </a:prstGeom>
        </p:spPr>
      </p:pic>
    </p:spTree>
    <p:extLst>
      <p:ext uri="{BB962C8B-B14F-4D97-AF65-F5344CB8AC3E}">
        <p14:creationId xmlns:p14="http://schemas.microsoft.com/office/powerpoint/2010/main" val="12923249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BC485510-8B4F-9862-C544-E488302BA9E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EBB92A-EC35-8C6F-2BD9-386BB506D1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B851BAF-4312-63ED-A080-2C82B6CAB0D4}"/>
              </a:ext>
            </a:extLst>
          </p:cNvPr>
          <p:cNvSpPr>
            <a:spLocks noGrp="1"/>
          </p:cNvSpPr>
          <p:nvPr>
            <p:ph type="title"/>
          </p:nvPr>
        </p:nvSpPr>
        <p:spPr>
          <a:xfrm>
            <a:off x="864000" y="1142683"/>
            <a:ext cx="11071206" cy="1092814"/>
          </a:xfrm>
        </p:spPr>
        <p:txBody>
          <a:bodyPr anchor="b">
            <a:noAutofit/>
          </a:bodyPr>
          <a:lstStyle/>
          <a:p>
            <a:r>
              <a:rPr lang="ja-JP" altLang="en-US" dirty="0"/>
              <a:t>在庫データの特徴量抽出 </a:t>
            </a:r>
            <a:br>
              <a:rPr lang="en-US" altLang="ja-JP" dirty="0"/>
            </a:br>
            <a:r>
              <a:rPr lang="en-US" altLang="ja-JP" dirty="0"/>
              <a:t>(Inventory Processing)</a:t>
            </a:r>
          </a:p>
        </p:txBody>
      </p:sp>
      <p:cxnSp>
        <p:nvCxnSpPr>
          <p:cNvPr id="11" name="Straight Connector 10">
            <a:extLst>
              <a:ext uri="{FF2B5EF4-FFF2-40B4-BE49-F238E27FC236}">
                <a16:creationId xmlns:a16="http://schemas.microsoft.com/office/drawing/2014/main" id="{44F1C64D-D2A5-B71C-508F-1CD9C5776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ECB1A868-5E60-540C-FFCC-2C8D58462B9B}"/>
              </a:ext>
            </a:extLst>
          </p:cNvPr>
          <p:cNvSpPr>
            <a:spLocks noGrp="1"/>
          </p:cNvSpPr>
          <p:nvPr>
            <p:ph idx="1"/>
          </p:nvPr>
        </p:nvSpPr>
        <p:spPr>
          <a:xfrm>
            <a:off x="785781" y="2662847"/>
            <a:ext cx="10916224" cy="3842119"/>
          </a:xfrm>
        </p:spPr>
        <p:txBody>
          <a:bodyPr anchor="t">
            <a:normAutofit/>
          </a:bodyPr>
          <a:lstStyle/>
          <a:p>
            <a:pPr>
              <a:buNone/>
            </a:pPr>
            <a:r>
              <a:rPr lang="ja-JP" altLang="en-US" sz="1600" dirty="0"/>
              <a:t>ユーザーが現在持っている食材（在庫）を計算可能な形式に変換</a:t>
            </a:r>
            <a:endParaRPr lang="en-US" altLang="ja-JP" sz="1600" dirty="0"/>
          </a:p>
          <a:p>
            <a:pPr>
              <a:buNone/>
            </a:pPr>
            <a:endParaRPr lang="ja-JP" altLang="en-US" sz="1600" dirty="0"/>
          </a:p>
          <a:p>
            <a:pPr>
              <a:buNone/>
            </a:pPr>
            <a:r>
              <a:rPr lang="en-US" altLang="ja-JP" sz="1600" dirty="0"/>
              <a:t>• </a:t>
            </a:r>
            <a:r>
              <a:rPr lang="ja-JP" altLang="en-US" sz="1600" b="1" dirty="0"/>
              <a:t>期限スコアの算出</a:t>
            </a:r>
            <a:r>
              <a:rPr lang="en-US" altLang="ja-JP" sz="1600" b="1" dirty="0"/>
              <a:t>:</a:t>
            </a:r>
            <a:r>
              <a:rPr lang="ja-JP" altLang="en-US" sz="1600" dirty="0"/>
              <a:t> 在庫の賞味期限までの残り日数に基づき、期限が近いものほど高いスコア（例：期限切れは</a:t>
            </a:r>
            <a:r>
              <a:rPr lang="en-US" altLang="ja-JP" sz="1600" dirty="0"/>
              <a:t>200</a:t>
            </a:r>
            <a:r>
              <a:rPr lang="ja-JP" altLang="en-US" sz="1600" dirty="0"/>
              <a:t>、</a:t>
            </a:r>
            <a:r>
              <a:rPr lang="en-US" altLang="ja-JP" sz="1600" dirty="0"/>
              <a:t>1</a:t>
            </a:r>
            <a:r>
              <a:rPr lang="ja-JP" altLang="en-US" sz="1600" dirty="0"/>
              <a:t>日以内は</a:t>
            </a:r>
            <a:r>
              <a:rPr lang="en-US" altLang="ja-JP" sz="1600" dirty="0"/>
              <a:t>150</a:t>
            </a:r>
            <a:r>
              <a:rPr lang="ja-JP" altLang="en-US" sz="1600" dirty="0"/>
              <a:t>など）を割り当てます。</a:t>
            </a:r>
            <a:endParaRPr lang="en-US" altLang="ja-JP" sz="1600" dirty="0"/>
          </a:p>
          <a:p>
            <a:pPr>
              <a:buNone/>
            </a:pPr>
            <a:endParaRPr lang="en-US" altLang="ja-JP" sz="1600" dirty="0"/>
          </a:p>
          <a:p>
            <a:pPr>
              <a:buNone/>
            </a:pPr>
            <a:r>
              <a:rPr lang="ja-JP" altLang="en-US" sz="1600" b="1" dirty="0"/>
              <a:t>・数量スコアの算出</a:t>
            </a:r>
            <a:r>
              <a:rPr lang="ja-JP" altLang="en-US" sz="1600" dirty="0"/>
              <a:t>：多く在庫がある食材も優先度を上げる</a:t>
            </a:r>
            <a:endParaRPr lang="en-US" altLang="ja-JP" sz="1600" dirty="0"/>
          </a:p>
          <a:p>
            <a:pPr>
              <a:buNone/>
            </a:pPr>
            <a:endParaRPr lang="ja-JP" altLang="en-US" sz="1600" dirty="0"/>
          </a:p>
          <a:p>
            <a:pPr>
              <a:buNone/>
            </a:pPr>
            <a:r>
              <a:rPr lang="en-US" altLang="ja-JP" sz="1600" dirty="0"/>
              <a:t>• </a:t>
            </a:r>
            <a:r>
              <a:rPr lang="ja-JP" altLang="en-US" sz="1600" b="1" dirty="0"/>
              <a:t>在庫ベクトル化</a:t>
            </a:r>
            <a:r>
              <a:rPr lang="en-US" altLang="ja-JP" sz="1600" b="1" dirty="0"/>
              <a:t>:</a:t>
            </a:r>
            <a:r>
              <a:rPr lang="ja-JP" altLang="en-US" sz="1600" dirty="0"/>
              <a:t> レシピ側と同じ手法を用いて、在庫食材のリストも数値ベクトルへと変換</a:t>
            </a:r>
          </a:p>
        </p:txBody>
      </p:sp>
      <p:sp>
        <p:nvSpPr>
          <p:cNvPr id="13" name="Graphic 11">
            <a:extLst>
              <a:ext uri="{FF2B5EF4-FFF2-40B4-BE49-F238E27FC236}">
                <a16:creationId xmlns:a16="http://schemas.microsoft.com/office/drawing/2014/main" id="{DA7077B9-363A-CA32-E787-48E0BBDDE7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685E3F66-874E-38F4-5CC6-FCA4085C5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 name="吹き出し: 角を丸めた四角形 4">
            <a:extLst>
              <a:ext uri="{FF2B5EF4-FFF2-40B4-BE49-F238E27FC236}">
                <a16:creationId xmlns:a16="http://schemas.microsoft.com/office/drawing/2014/main" id="{E6851520-C077-1589-096F-F48029A8FBD6}"/>
              </a:ext>
            </a:extLst>
          </p:cNvPr>
          <p:cNvSpPr/>
          <p:nvPr/>
        </p:nvSpPr>
        <p:spPr>
          <a:xfrm>
            <a:off x="6875362" y="1782501"/>
            <a:ext cx="1979271" cy="834777"/>
          </a:xfrm>
          <a:prstGeom prst="wedgeRoundRectCallou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sz="1200" dirty="0"/>
          </a:p>
        </p:txBody>
      </p:sp>
    </p:spTree>
    <p:extLst>
      <p:ext uri="{BB962C8B-B14F-4D97-AF65-F5344CB8AC3E}">
        <p14:creationId xmlns:p14="http://schemas.microsoft.com/office/powerpoint/2010/main" val="3681164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図 9" descr="屋内, テーブル, 部屋 が含まれている画像&#10;&#10;AI 生成コンテンツは誤りを含む可能性があります。">
            <a:extLst>
              <a:ext uri="{FF2B5EF4-FFF2-40B4-BE49-F238E27FC236}">
                <a16:creationId xmlns:a16="http://schemas.microsoft.com/office/drawing/2014/main" id="{75549E5D-D34D-98AC-EFAB-370C4BDBA3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2057" y="150000"/>
            <a:ext cx="4096553" cy="4096553"/>
          </a:xfrm>
          <a:prstGeom prst="rect">
            <a:avLst/>
          </a:prstGeom>
        </p:spPr>
      </p:pic>
      <p:pic>
        <p:nvPicPr>
          <p:cNvPr id="17" name="図 16" descr="グラフィカル ユーザー インターフェイス が含まれている画像&#10;&#10;AI 生成コンテンツは誤りを含む可能性があります。">
            <a:extLst>
              <a:ext uri="{FF2B5EF4-FFF2-40B4-BE49-F238E27FC236}">
                <a16:creationId xmlns:a16="http://schemas.microsoft.com/office/drawing/2014/main" id="{B639CC1B-C164-1711-7BED-840B54572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390" y="473257"/>
            <a:ext cx="4416882" cy="4416882"/>
          </a:xfrm>
          <a:prstGeom prst="rect">
            <a:avLst/>
          </a:prstGeom>
        </p:spPr>
      </p:pic>
      <p:pic>
        <p:nvPicPr>
          <p:cNvPr id="5" name="図 4" descr="グラフィカル ユーザー インターフェイス が含まれている画像&#10;&#10;AI 生成コンテンツは誤りを含む可能性があります。">
            <a:extLst>
              <a:ext uri="{FF2B5EF4-FFF2-40B4-BE49-F238E27FC236}">
                <a16:creationId xmlns:a16="http://schemas.microsoft.com/office/drawing/2014/main" id="{A464E565-0BF5-14F2-9CE7-BE16613E4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9464" y="2330347"/>
            <a:ext cx="3832412" cy="3832412"/>
          </a:xfrm>
          <a:prstGeom prst="rect">
            <a:avLst/>
          </a:prstGeom>
        </p:spPr>
      </p:pic>
    </p:spTree>
    <p:extLst>
      <p:ext uri="{BB962C8B-B14F-4D97-AF65-F5344CB8AC3E}">
        <p14:creationId xmlns:p14="http://schemas.microsoft.com/office/powerpoint/2010/main" val="2100401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D8EA5CE3-3ACF-894B-0971-502B3C4E9EE8}"/>
              </a:ext>
            </a:extLst>
          </p:cNvPr>
          <p:cNvSpPr>
            <a:spLocks noGrp="1"/>
          </p:cNvSpPr>
          <p:nvPr>
            <p:ph type="title"/>
          </p:nvPr>
        </p:nvSpPr>
        <p:spPr>
          <a:xfrm>
            <a:off x="853739" y="869392"/>
            <a:ext cx="10550025" cy="980798"/>
          </a:xfrm>
        </p:spPr>
        <p:txBody>
          <a:bodyPr anchor="b">
            <a:normAutofit/>
          </a:bodyPr>
          <a:lstStyle/>
          <a:p>
            <a:r>
              <a:rPr lang="ja-JP" altLang="en-US" dirty="0"/>
              <a:t>👤想定ユースケースと制約条件</a:t>
            </a:r>
            <a:endParaRPr kumimoji="1" lang="ja-JP" altLang="en-US" dirty="0"/>
          </a:p>
        </p:txBody>
      </p:sp>
      <p:cxnSp>
        <p:nvCxnSpPr>
          <p:cNvPr id="10" name="Straight Connector 9">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2E0BCC01-6D8A-BCBC-4E61-5521387F056B}"/>
              </a:ext>
            </a:extLst>
          </p:cNvPr>
          <p:cNvSpPr>
            <a:spLocks noGrp="1"/>
          </p:cNvSpPr>
          <p:nvPr>
            <p:ph idx="1"/>
          </p:nvPr>
        </p:nvSpPr>
        <p:spPr>
          <a:xfrm>
            <a:off x="838199" y="2325422"/>
            <a:ext cx="10924345" cy="3677348"/>
          </a:xfrm>
        </p:spPr>
        <p:txBody>
          <a:bodyPr anchor="t">
            <a:normAutofit/>
          </a:bodyPr>
          <a:lstStyle/>
          <a:p>
            <a:pPr marL="0" indent="0">
              <a:buNone/>
            </a:pPr>
            <a:r>
              <a:rPr lang="ja-JP" altLang="en-US" sz="1800" b="1" dirty="0">
                <a:solidFill>
                  <a:schemeClr val="tx1">
                    <a:alpha val="80000"/>
                  </a:schemeClr>
                </a:solidFill>
              </a:rPr>
              <a:t>ペルソナ</a:t>
            </a:r>
            <a:r>
              <a:rPr kumimoji="1" lang="ja-JP" altLang="en-US" sz="1800" dirty="0">
                <a:solidFill>
                  <a:schemeClr val="tx1">
                    <a:alpha val="80000"/>
                  </a:schemeClr>
                </a:solidFill>
              </a:rPr>
              <a:t>：一人暮らしの社会人、共働き家庭など</a:t>
            </a:r>
            <a:endParaRPr kumimoji="1" lang="en-US" altLang="ja-JP" sz="1800" dirty="0">
              <a:solidFill>
                <a:schemeClr val="tx1">
                  <a:alpha val="80000"/>
                </a:schemeClr>
              </a:solidFill>
            </a:endParaRPr>
          </a:p>
          <a:p>
            <a:pPr marL="0" indent="0">
              <a:buNone/>
            </a:pPr>
            <a:r>
              <a:rPr lang="ja-JP" altLang="en-US" sz="1800" b="1" dirty="0">
                <a:solidFill>
                  <a:schemeClr val="tx1">
                    <a:alpha val="80000"/>
                  </a:schemeClr>
                </a:solidFill>
              </a:rPr>
              <a:t>使用頻度</a:t>
            </a:r>
            <a:r>
              <a:rPr lang="ja-JP" altLang="en-US" sz="1800" dirty="0">
                <a:solidFill>
                  <a:schemeClr val="tx1">
                    <a:alpha val="80000"/>
                  </a:schemeClr>
                </a:solidFill>
              </a:rPr>
              <a:t>：週に</a:t>
            </a:r>
            <a:r>
              <a:rPr lang="en-US" altLang="ja-JP" sz="1800" dirty="0">
                <a:solidFill>
                  <a:schemeClr val="tx1">
                    <a:alpha val="80000"/>
                  </a:schemeClr>
                </a:solidFill>
              </a:rPr>
              <a:t>1</a:t>
            </a:r>
            <a:r>
              <a:rPr lang="ja-JP" altLang="en-US" sz="1800" dirty="0">
                <a:solidFill>
                  <a:schemeClr val="tx1">
                    <a:alpha val="80000"/>
                  </a:schemeClr>
                </a:solidFill>
              </a:rPr>
              <a:t>回程度もしくは在庫内容を大幅に変更する場合</a:t>
            </a:r>
            <a:r>
              <a:rPr lang="en-US" altLang="ja-JP" sz="1800" dirty="0">
                <a:solidFill>
                  <a:schemeClr val="tx1">
                    <a:alpha val="80000"/>
                  </a:schemeClr>
                </a:solidFill>
              </a:rPr>
              <a:t>(</a:t>
            </a:r>
            <a:r>
              <a:rPr lang="ja-JP" altLang="en-US" sz="1800" dirty="0">
                <a:solidFill>
                  <a:schemeClr val="tx1">
                    <a:alpha val="80000"/>
                  </a:schemeClr>
                </a:solidFill>
              </a:rPr>
              <a:t>買い物前後</a:t>
            </a:r>
            <a:r>
              <a:rPr lang="en-US" altLang="ja-JP" sz="1800" dirty="0">
                <a:solidFill>
                  <a:schemeClr val="tx1">
                    <a:alpha val="80000"/>
                  </a:schemeClr>
                </a:solidFill>
              </a:rPr>
              <a:t>)</a:t>
            </a:r>
            <a:r>
              <a:rPr lang="ja-JP" altLang="en-US" sz="1800" dirty="0">
                <a:solidFill>
                  <a:schemeClr val="tx1">
                    <a:alpha val="80000"/>
                  </a:schemeClr>
                </a:solidFill>
              </a:rPr>
              <a:t>を想定</a:t>
            </a:r>
            <a:endParaRPr kumimoji="1" lang="en-US" altLang="ja-JP" sz="1800" dirty="0">
              <a:solidFill>
                <a:schemeClr val="tx1">
                  <a:alpha val="80000"/>
                </a:schemeClr>
              </a:solidFill>
            </a:endParaRPr>
          </a:p>
          <a:p>
            <a:pPr marL="0" indent="0">
              <a:buNone/>
            </a:pPr>
            <a:r>
              <a:rPr kumimoji="1" lang="ja-JP" altLang="en-US" sz="1800" b="1" dirty="0">
                <a:solidFill>
                  <a:schemeClr val="tx1">
                    <a:alpha val="80000"/>
                  </a:schemeClr>
                </a:solidFill>
              </a:rPr>
              <a:t>想定場面</a:t>
            </a:r>
            <a:r>
              <a:rPr kumimoji="1" lang="ja-JP" altLang="en-US" sz="1800" dirty="0">
                <a:solidFill>
                  <a:schemeClr val="tx1">
                    <a:alpha val="80000"/>
                  </a:schemeClr>
                </a:solidFill>
              </a:rPr>
              <a:t>：調理場面</a:t>
            </a:r>
            <a:endParaRPr kumimoji="1" lang="en-US" altLang="ja-JP" sz="1800" dirty="0">
              <a:solidFill>
                <a:schemeClr val="tx1">
                  <a:alpha val="80000"/>
                </a:schemeClr>
              </a:solidFill>
            </a:endParaRPr>
          </a:p>
          <a:p>
            <a:pPr marL="0" indent="0">
              <a:buNone/>
            </a:pPr>
            <a:r>
              <a:rPr kumimoji="1" lang="ja-JP" altLang="en-US" sz="1800" dirty="0">
                <a:solidFill>
                  <a:schemeClr val="tx1">
                    <a:alpha val="80000"/>
                  </a:schemeClr>
                </a:solidFill>
              </a:rPr>
              <a:t>　　　　　月末・週末に在庫を整理する場合</a:t>
            </a:r>
            <a:endParaRPr kumimoji="1" lang="en-US" altLang="ja-JP" sz="1800" dirty="0">
              <a:solidFill>
                <a:schemeClr val="tx1">
                  <a:alpha val="80000"/>
                </a:schemeClr>
              </a:solidFill>
            </a:endParaRPr>
          </a:p>
          <a:p>
            <a:pPr marL="0" indent="0">
              <a:buNone/>
            </a:pPr>
            <a:r>
              <a:rPr kumimoji="1" lang="ja-JP" altLang="en-US" sz="1800" dirty="0">
                <a:solidFill>
                  <a:schemeClr val="tx1">
                    <a:alpha val="80000"/>
                  </a:schemeClr>
                </a:solidFill>
              </a:rPr>
              <a:t>　　　　　食材の期限切れを防ぎたいとき</a:t>
            </a:r>
            <a:endParaRPr kumimoji="1" lang="en-US" altLang="ja-JP" sz="1800" dirty="0">
              <a:solidFill>
                <a:schemeClr val="tx1">
                  <a:alpha val="80000"/>
                </a:schemeClr>
              </a:solidFill>
            </a:endParaRPr>
          </a:p>
          <a:p>
            <a:pPr marL="0" indent="0">
              <a:buNone/>
            </a:pPr>
            <a:r>
              <a:rPr kumimoji="1" lang="ja-JP" altLang="en-US" sz="1800" b="1" dirty="0">
                <a:solidFill>
                  <a:schemeClr val="tx1">
                    <a:alpha val="80000"/>
                  </a:schemeClr>
                </a:solidFill>
              </a:rPr>
              <a:t>前提条件・利用ルール</a:t>
            </a:r>
            <a:r>
              <a:rPr kumimoji="1" lang="ja-JP" altLang="en-US" sz="1800" dirty="0">
                <a:solidFill>
                  <a:schemeClr val="tx1">
                    <a:alpha val="80000"/>
                  </a:schemeClr>
                </a:solidFill>
              </a:rPr>
              <a:t>：</a:t>
            </a:r>
            <a:r>
              <a:rPr lang="ja-JP" altLang="en-US" sz="1800" dirty="0">
                <a:solidFill>
                  <a:schemeClr val="tx1">
                    <a:alpha val="80000"/>
                  </a:schemeClr>
                </a:solidFill>
              </a:rPr>
              <a:t>調味料</a:t>
            </a:r>
            <a:r>
              <a:rPr kumimoji="1" lang="ja-JP" altLang="en-US" sz="1800" dirty="0">
                <a:solidFill>
                  <a:schemeClr val="tx1">
                    <a:alpha val="80000"/>
                  </a:schemeClr>
                </a:solidFill>
              </a:rPr>
              <a:t>を含まない在庫内容の</a:t>
            </a:r>
            <a:r>
              <a:rPr lang="ja-JP" altLang="en-US" sz="1800" dirty="0">
                <a:solidFill>
                  <a:schemeClr val="tx1">
                    <a:alpha val="80000"/>
                  </a:schemeClr>
                </a:solidFill>
              </a:rPr>
              <a:t>登録・編集</a:t>
            </a:r>
            <a:r>
              <a:rPr kumimoji="1" lang="ja-JP" altLang="en-US" sz="1800" dirty="0">
                <a:solidFill>
                  <a:schemeClr val="tx1">
                    <a:alpha val="80000"/>
                  </a:schemeClr>
                </a:solidFill>
              </a:rPr>
              <a:t>と平日５日分</a:t>
            </a:r>
            <a:r>
              <a:rPr kumimoji="1" lang="en-US" altLang="ja-JP" sz="1800" dirty="0">
                <a:solidFill>
                  <a:schemeClr val="tx1">
                    <a:alpha val="80000"/>
                  </a:schemeClr>
                </a:solidFill>
              </a:rPr>
              <a:t>(</a:t>
            </a:r>
            <a:r>
              <a:rPr kumimoji="1" lang="ja-JP" altLang="en-US" sz="1800" dirty="0">
                <a:solidFill>
                  <a:schemeClr val="tx1">
                    <a:alpha val="80000"/>
                  </a:schemeClr>
                </a:solidFill>
              </a:rPr>
              <a:t>夕食のみ</a:t>
            </a:r>
            <a:r>
              <a:rPr kumimoji="1" lang="en-US" altLang="ja-JP" sz="1800" dirty="0">
                <a:solidFill>
                  <a:schemeClr val="tx1">
                    <a:alpha val="80000"/>
                  </a:schemeClr>
                </a:solidFill>
              </a:rPr>
              <a:t>)</a:t>
            </a:r>
            <a:r>
              <a:rPr kumimoji="1" lang="ja-JP" altLang="en-US" sz="1800" dirty="0">
                <a:solidFill>
                  <a:schemeClr val="tx1">
                    <a:alpha val="80000"/>
                  </a:schemeClr>
                </a:solidFill>
              </a:rPr>
              <a:t>主菜・副菜の</a:t>
            </a:r>
            <a:endParaRPr kumimoji="1" lang="en-US" altLang="ja-JP" sz="1800" dirty="0">
              <a:solidFill>
                <a:schemeClr val="tx1">
                  <a:alpha val="80000"/>
                </a:schemeClr>
              </a:solidFill>
            </a:endParaRPr>
          </a:p>
          <a:p>
            <a:pPr marL="0" indent="0">
              <a:buNone/>
            </a:pPr>
            <a:r>
              <a:rPr lang="ja-JP" altLang="en-US" sz="1800" dirty="0">
                <a:solidFill>
                  <a:schemeClr val="tx1">
                    <a:alpha val="80000"/>
                  </a:schemeClr>
                </a:solidFill>
              </a:rPr>
              <a:t>　　　　　</a:t>
            </a:r>
            <a:r>
              <a:rPr kumimoji="1" lang="ja-JP" altLang="en-US" sz="1800" dirty="0">
                <a:solidFill>
                  <a:schemeClr val="tx1">
                    <a:alpha val="80000"/>
                  </a:schemeClr>
                </a:solidFill>
              </a:rPr>
              <a:t>レシピ提案</a:t>
            </a:r>
            <a:endParaRPr kumimoji="1" lang="en-US" altLang="ja-JP" sz="1800" dirty="0">
              <a:solidFill>
                <a:schemeClr val="tx1">
                  <a:alpha val="80000"/>
                </a:schemeClr>
              </a:solidFill>
            </a:endParaRPr>
          </a:p>
          <a:p>
            <a:pPr marL="0" indent="0">
              <a:buNone/>
            </a:pPr>
            <a:r>
              <a:rPr kumimoji="1" lang="ja-JP" altLang="en-US" sz="1800" b="1" dirty="0">
                <a:solidFill>
                  <a:schemeClr val="tx1">
                    <a:alpha val="80000"/>
                  </a:schemeClr>
                </a:solidFill>
              </a:rPr>
              <a:t>使用媒体</a:t>
            </a:r>
            <a:r>
              <a:rPr kumimoji="1" lang="ja-JP" altLang="en-US" sz="1800" dirty="0">
                <a:solidFill>
                  <a:schemeClr val="tx1">
                    <a:alpha val="80000"/>
                  </a:schemeClr>
                </a:solidFill>
              </a:rPr>
              <a:t>：</a:t>
            </a:r>
            <a:r>
              <a:rPr kumimoji="1" lang="en-US" altLang="ja-JP" sz="1800" dirty="0">
                <a:solidFill>
                  <a:schemeClr val="tx1">
                    <a:alpha val="80000"/>
                  </a:schemeClr>
                </a:solidFill>
              </a:rPr>
              <a:t>PC</a:t>
            </a:r>
            <a:r>
              <a:rPr kumimoji="1" lang="ja-JP" altLang="en-US" sz="1800" dirty="0">
                <a:solidFill>
                  <a:schemeClr val="tx1">
                    <a:alpha val="80000"/>
                  </a:schemeClr>
                </a:solidFill>
              </a:rPr>
              <a:t>もしくはスマートフォン</a:t>
            </a:r>
            <a:endParaRPr kumimoji="1" lang="en-US" altLang="ja-JP" sz="1800" dirty="0">
              <a:solidFill>
                <a:schemeClr val="tx1">
                  <a:alpha val="80000"/>
                </a:schemeClr>
              </a:solidFill>
            </a:endParaRPr>
          </a:p>
          <a:p>
            <a:pPr marL="0" indent="0">
              <a:buNone/>
            </a:pPr>
            <a:r>
              <a:rPr kumimoji="1" lang="ja-JP" altLang="en-US" sz="1800" dirty="0">
                <a:solidFill>
                  <a:schemeClr val="tx1">
                    <a:alpha val="80000"/>
                  </a:schemeClr>
                </a:solidFill>
              </a:rPr>
              <a:t>　　　　　スマートフォンではレシピの確認、在庫内容編集時の使用を想定</a:t>
            </a:r>
          </a:p>
        </p:txBody>
      </p:sp>
      <p:grpSp>
        <p:nvGrpSpPr>
          <p:cNvPr id="12" name="Group 11">
            <a:extLst>
              <a:ext uri="{FF2B5EF4-FFF2-40B4-BE49-F238E27FC236}">
                <a16:creationId xmlns:a16="http://schemas.microsoft.com/office/drawing/2014/main" id="{78350D8D-73D6-4132-89B5-DD52F3962A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88224" y="2325422"/>
            <a:ext cx="465458" cy="872153"/>
            <a:chOff x="11388224" y="2325422"/>
            <a:chExt cx="465458" cy="872153"/>
          </a:xfrm>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03764" y="232542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4"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62544" y="255471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88224" y="306986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pSp>
      <p:pic>
        <p:nvPicPr>
          <p:cNvPr id="17" name="図 16" descr="レゴ が含まれている画像&#10;&#10;AI 生成コンテンツは誤りを含む可能性があります。">
            <a:extLst>
              <a:ext uri="{FF2B5EF4-FFF2-40B4-BE49-F238E27FC236}">
                <a16:creationId xmlns:a16="http://schemas.microsoft.com/office/drawing/2014/main" id="{09832DA8-504A-39AA-03F4-59512BAC351E}"/>
              </a:ext>
            </a:extLst>
          </p:cNvPr>
          <p:cNvPicPr>
            <a:picLocks noChangeAspect="1"/>
          </p:cNvPicPr>
          <p:nvPr/>
        </p:nvPicPr>
        <p:blipFill>
          <a:blip r:embed="rId3">
            <a:extLst>
              <a:ext uri="{28A0092B-C50C-407E-A947-70E740481C1C}">
                <a14:useLocalDpi xmlns:a14="http://schemas.microsoft.com/office/drawing/2010/main" val="0"/>
              </a:ext>
            </a:extLst>
          </a:blip>
          <a:srcRect l="24381" t="26177" r="15998" b="13080"/>
          <a:stretch>
            <a:fillRect/>
          </a:stretch>
        </p:blipFill>
        <p:spPr>
          <a:xfrm>
            <a:off x="9456582" y="5091470"/>
            <a:ext cx="1412535" cy="1439123"/>
          </a:xfrm>
          <a:prstGeom prst="rect">
            <a:avLst/>
          </a:prstGeom>
        </p:spPr>
      </p:pic>
      <p:sp>
        <p:nvSpPr>
          <p:cNvPr id="19" name="スクロール: 横 18">
            <a:extLst>
              <a:ext uri="{FF2B5EF4-FFF2-40B4-BE49-F238E27FC236}">
                <a16:creationId xmlns:a16="http://schemas.microsoft.com/office/drawing/2014/main" id="{7698850D-2BEC-57C2-3685-17BC9A7A5215}"/>
              </a:ext>
            </a:extLst>
          </p:cNvPr>
          <p:cNvSpPr/>
          <p:nvPr/>
        </p:nvSpPr>
        <p:spPr>
          <a:xfrm>
            <a:off x="9061379" y="4689914"/>
            <a:ext cx="2092261" cy="480885"/>
          </a:xfrm>
          <a:prstGeom prst="horizontalScroll">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フードロス削減</a:t>
            </a:r>
            <a:r>
              <a:rPr kumimoji="1" lang="en-US" altLang="ja-JP" sz="1600" dirty="0"/>
              <a:t>‼</a:t>
            </a:r>
            <a:endParaRPr kumimoji="1" lang="ja-JP" altLang="en-US" sz="1600" dirty="0"/>
          </a:p>
        </p:txBody>
      </p:sp>
    </p:spTree>
    <p:extLst>
      <p:ext uri="{BB962C8B-B14F-4D97-AF65-F5344CB8AC3E}">
        <p14:creationId xmlns:p14="http://schemas.microsoft.com/office/powerpoint/2010/main" val="1735198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B6F296F5-D456-F2C9-84C8-14B15E9F4097}"/>
              </a:ext>
            </a:extLst>
          </p:cNvPr>
          <p:cNvSpPr>
            <a:spLocks noGrp="1"/>
          </p:cNvSpPr>
          <p:nvPr>
            <p:ph type="title"/>
          </p:nvPr>
        </p:nvSpPr>
        <p:spPr>
          <a:xfrm>
            <a:off x="873867" y="855397"/>
            <a:ext cx="6155988" cy="904850"/>
          </a:xfrm>
        </p:spPr>
        <p:txBody>
          <a:bodyPr anchor="b">
            <a:normAutofit/>
          </a:bodyPr>
          <a:lstStyle/>
          <a:p>
            <a:r>
              <a:rPr kumimoji="1" lang="ja-JP" altLang="en-US" dirty="0"/>
              <a:t>📃設計</a:t>
            </a:r>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B5B16914-9BA9-C23F-E7DA-CEC56280991F}"/>
              </a:ext>
            </a:extLst>
          </p:cNvPr>
          <p:cNvSpPr>
            <a:spLocks noGrp="1"/>
          </p:cNvSpPr>
          <p:nvPr>
            <p:ph idx="1"/>
          </p:nvPr>
        </p:nvSpPr>
        <p:spPr>
          <a:xfrm>
            <a:off x="803774" y="2235209"/>
            <a:ext cx="10908062" cy="4315493"/>
          </a:xfrm>
        </p:spPr>
        <p:txBody>
          <a:bodyPr anchor="t">
            <a:normAutofit/>
          </a:bodyPr>
          <a:lstStyle/>
          <a:p>
            <a:pPr marL="0" indent="0">
              <a:buNone/>
            </a:pPr>
            <a:r>
              <a:rPr kumimoji="1" lang="ja-JP" altLang="en-US" sz="1800" dirty="0">
                <a:solidFill>
                  <a:schemeClr val="tx1">
                    <a:alpha val="80000"/>
                  </a:schemeClr>
                </a:solidFill>
              </a:rPr>
              <a:t>在庫管理アプリと機械学習モデルを連携</a:t>
            </a:r>
            <a:endParaRPr kumimoji="1" lang="en-US" altLang="ja-JP" sz="1800" dirty="0">
              <a:solidFill>
                <a:schemeClr val="tx1">
                  <a:alpha val="80000"/>
                </a:schemeClr>
              </a:solidFill>
            </a:endParaRPr>
          </a:p>
          <a:p>
            <a:pPr marL="0" indent="0">
              <a:buNone/>
            </a:pPr>
            <a:r>
              <a:rPr kumimoji="1" lang="ja-JP" altLang="en-US" sz="1800" dirty="0">
                <a:solidFill>
                  <a:schemeClr val="tx1">
                    <a:alpha val="80000"/>
                  </a:schemeClr>
                </a:solidFill>
              </a:rPr>
              <a:t>在庫管理部分は</a:t>
            </a:r>
            <a:r>
              <a:rPr kumimoji="1" lang="ja-JP" altLang="en-US" sz="1800" b="1" dirty="0">
                <a:solidFill>
                  <a:schemeClr val="tx1">
                    <a:alpha val="80000"/>
                  </a:schemeClr>
                </a:solidFill>
              </a:rPr>
              <a:t>中間制作物をそのまま使用</a:t>
            </a:r>
            <a:endParaRPr lang="en-US" altLang="ja-JP" sz="1800" dirty="0">
              <a:solidFill>
                <a:schemeClr val="tx1">
                  <a:alpha val="80000"/>
                </a:schemeClr>
              </a:solidFill>
            </a:endParaRPr>
          </a:p>
          <a:p>
            <a:pPr marL="0" indent="0">
              <a:buNone/>
            </a:pPr>
            <a:endParaRPr kumimoji="1" lang="en-US" altLang="ja-JP" sz="1800" dirty="0">
              <a:solidFill>
                <a:schemeClr val="tx1">
                  <a:alpha val="80000"/>
                </a:schemeClr>
              </a:solidFill>
            </a:endParaRPr>
          </a:p>
          <a:p>
            <a:pPr marL="0" indent="0">
              <a:buNone/>
            </a:pPr>
            <a:endParaRPr kumimoji="1" lang="en-US" altLang="ja-JP" sz="1800" dirty="0">
              <a:solidFill>
                <a:schemeClr val="tx1">
                  <a:alpha val="80000"/>
                </a:schemeClr>
              </a:solidFill>
            </a:endParaRPr>
          </a:p>
          <a:p>
            <a:pPr marL="0" indent="0">
              <a:buNone/>
            </a:pPr>
            <a:endParaRPr kumimoji="1" lang="en-US" altLang="ja-JP" sz="1800" dirty="0">
              <a:solidFill>
                <a:schemeClr val="tx1">
                  <a:alpha val="80000"/>
                </a:schemeClr>
              </a:solidFill>
            </a:endParaRPr>
          </a:p>
          <a:p>
            <a:pPr marL="0" indent="0">
              <a:buNone/>
            </a:pPr>
            <a:endParaRPr lang="en-US" altLang="ja-JP" sz="1800" b="1" dirty="0">
              <a:solidFill>
                <a:schemeClr val="tx1">
                  <a:alpha val="80000"/>
                </a:schemeClr>
              </a:solidFill>
            </a:endParaRPr>
          </a:p>
          <a:p>
            <a:pPr marL="0" indent="0">
              <a:buNone/>
            </a:pPr>
            <a:endParaRPr lang="en-US" altLang="ja-JP" sz="1800" b="1" dirty="0">
              <a:solidFill>
                <a:schemeClr val="tx1">
                  <a:alpha val="80000"/>
                </a:schemeClr>
              </a:solidFill>
            </a:endParaRPr>
          </a:p>
          <a:p>
            <a:pPr marL="0" indent="0">
              <a:buNone/>
            </a:pPr>
            <a:r>
              <a:rPr lang="ja-JP" altLang="en-US" sz="1800" b="1" dirty="0">
                <a:solidFill>
                  <a:schemeClr val="tx1">
                    <a:alpha val="80000"/>
                  </a:schemeClr>
                </a:solidFill>
              </a:rPr>
              <a:t>レシピ提案機能</a:t>
            </a:r>
            <a:endParaRPr lang="en-US" altLang="ja-JP" sz="1800" b="1" dirty="0">
              <a:solidFill>
                <a:schemeClr val="tx1">
                  <a:alpha val="80000"/>
                </a:schemeClr>
              </a:solidFill>
            </a:endParaRPr>
          </a:p>
          <a:p>
            <a:pPr marL="0" indent="0">
              <a:buNone/>
            </a:pPr>
            <a:r>
              <a:rPr kumimoji="1" lang="ja-JP" altLang="en-US" sz="1800" dirty="0">
                <a:solidFill>
                  <a:schemeClr val="tx1">
                    <a:alpha val="80000"/>
                  </a:schemeClr>
                </a:solidFill>
              </a:rPr>
              <a:t>　レシピ名、分量、手順を</a:t>
            </a:r>
            <a:r>
              <a:rPr kumimoji="1" lang="en-US" altLang="ja-JP" sz="1800" dirty="0">
                <a:solidFill>
                  <a:schemeClr val="tx1">
                    <a:alpha val="80000"/>
                  </a:schemeClr>
                </a:solidFill>
              </a:rPr>
              <a:t>Excel</a:t>
            </a:r>
            <a:r>
              <a:rPr kumimoji="1" lang="ja-JP" altLang="en-US" sz="1800" dirty="0">
                <a:solidFill>
                  <a:schemeClr val="tx1">
                    <a:alpha val="80000"/>
                  </a:schemeClr>
                </a:solidFill>
              </a:rPr>
              <a:t>ファイルで管理</a:t>
            </a:r>
            <a:endParaRPr kumimoji="1" lang="en-US" altLang="ja-JP" sz="1800" dirty="0">
              <a:solidFill>
                <a:schemeClr val="tx1">
                  <a:alpha val="80000"/>
                </a:schemeClr>
              </a:solidFill>
            </a:endParaRPr>
          </a:p>
          <a:p>
            <a:pPr marL="0" indent="0">
              <a:buNone/>
            </a:pPr>
            <a:r>
              <a:rPr lang="ja-JP" altLang="en-US" sz="1800" dirty="0">
                <a:solidFill>
                  <a:schemeClr val="tx1">
                    <a:alpha val="80000"/>
                  </a:schemeClr>
                </a:solidFill>
              </a:rPr>
              <a:t>　機械学習によるレコメンデーション機能を使用</a:t>
            </a:r>
            <a:endParaRPr lang="en-US" altLang="ja-JP" sz="1800" dirty="0">
              <a:solidFill>
                <a:schemeClr val="tx1">
                  <a:alpha val="80000"/>
                </a:schemeClr>
              </a:solidFill>
            </a:endParaRPr>
          </a:p>
          <a:p>
            <a:pPr marL="0" indent="0">
              <a:buNone/>
            </a:pPr>
            <a:r>
              <a:rPr lang="ja-JP" altLang="en-US" sz="1800" dirty="0">
                <a:solidFill>
                  <a:schemeClr val="tx1">
                    <a:alpha val="80000"/>
                  </a:schemeClr>
                </a:solidFill>
              </a:rPr>
              <a:t>　</a:t>
            </a:r>
            <a:r>
              <a:rPr lang="ja-JP" altLang="en-US" sz="1800" dirty="0">
                <a:solidFill>
                  <a:srgbClr val="002060">
                    <a:alpha val="80000"/>
                  </a:srgbClr>
                </a:solidFill>
              </a:rPr>
              <a:t>レシピ提案は５日分とし、</a:t>
            </a:r>
            <a:r>
              <a:rPr lang="ja-JP" altLang="en-US" sz="1800" u="sng" dirty="0">
                <a:solidFill>
                  <a:srgbClr val="002060">
                    <a:alpha val="80000"/>
                  </a:srgbClr>
                </a:solidFill>
              </a:rPr>
              <a:t>前日までに使用した食材は在庫量を加味して翌日分のレシピの提案を行う</a:t>
            </a:r>
            <a:endParaRPr kumimoji="1" lang="en-US" altLang="ja-JP" sz="1800" u="sng" dirty="0">
              <a:solidFill>
                <a:srgbClr val="002060">
                  <a:alpha val="80000"/>
                </a:srgbClr>
              </a:solidFill>
            </a:endParaRPr>
          </a:p>
        </p:txBody>
      </p:sp>
      <p:pic>
        <p:nvPicPr>
          <p:cNvPr id="5" name="図 4" descr="グラフィカル ユーザー インターフェイス が含まれている画像&#10;&#10;AI 生成コンテンツは誤りを含む可能性があります。">
            <a:extLst>
              <a:ext uri="{FF2B5EF4-FFF2-40B4-BE49-F238E27FC236}">
                <a16:creationId xmlns:a16="http://schemas.microsoft.com/office/drawing/2014/main" id="{8F19F955-7A5D-AE1A-D0C6-34D2EC99F086}"/>
              </a:ext>
            </a:extLst>
          </p:cNvPr>
          <p:cNvPicPr>
            <a:picLocks noChangeAspect="1"/>
          </p:cNvPicPr>
          <p:nvPr/>
        </p:nvPicPr>
        <p:blipFill>
          <a:blip r:embed="rId3">
            <a:extLst>
              <a:ext uri="{28A0092B-C50C-407E-A947-70E740481C1C}">
                <a14:useLocalDpi xmlns:a14="http://schemas.microsoft.com/office/drawing/2010/main" val="0"/>
              </a:ext>
            </a:extLst>
          </a:blip>
          <a:srcRect l="52757" t="5063" r="9099" b="52911"/>
          <a:stretch>
            <a:fillRect/>
          </a:stretch>
        </p:blipFill>
        <p:spPr>
          <a:xfrm>
            <a:off x="8641239" y="2667824"/>
            <a:ext cx="1547742" cy="1705259"/>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6" name="スクロール: 横 5">
            <a:extLst>
              <a:ext uri="{FF2B5EF4-FFF2-40B4-BE49-F238E27FC236}">
                <a16:creationId xmlns:a16="http://schemas.microsoft.com/office/drawing/2014/main" id="{8A31720B-D959-034A-0C85-E9B6E3BA49FF}"/>
              </a:ext>
            </a:extLst>
          </p:cNvPr>
          <p:cNvSpPr/>
          <p:nvPr/>
        </p:nvSpPr>
        <p:spPr>
          <a:xfrm>
            <a:off x="7708633" y="4392955"/>
            <a:ext cx="3412954" cy="968201"/>
          </a:xfrm>
          <a:prstGeom prst="horizontalScroll">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アボカドの賞味期限は</a:t>
            </a:r>
            <a:endParaRPr kumimoji="1" lang="en-US" altLang="ja-JP" sz="1600" dirty="0"/>
          </a:p>
          <a:p>
            <a:pPr algn="ctr"/>
            <a:r>
              <a:rPr kumimoji="1" lang="ja-JP" altLang="en-US" sz="1600" dirty="0"/>
              <a:t>完熟したら冷蔵庫でも</a:t>
            </a:r>
            <a:r>
              <a:rPr kumimoji="1" lang="en-US" altLang="ja-JP" sz="1600" dirty="0"/>
              <a:t>3-5</a:t>
            </a:r>
            <a:r>
              <a:rPr kumimoji="1" lang="ja-JP" altLang="en-US" sz="1600" dirty="0"/>
              <a:t>日</a:t>
            </a:r>
          </a:p>
        </p:txBody>
      </p:sp>
      <p:sp>
        <p:nvSpPr>
          <p:cNvPr id="7" name="四角形: 角を丸くする 6">
            <a:extLst>
              <a:ext uri="{FF2B5EF4-FFF2-40B4-BE49-F238E27FC236}">
                <a16:creationId xmlns:a16="http://schemas.microsoft.com/office/drawing/2014/main" id="{009048EC-037E-C082-1155-07E2CD226849}"/>
              </a:ext>
            </a:extLst>
          </p:cNvPr>
          <p:cNvSpPr/>
          <p:nvPr/>
        </p:nvSpPr>
        <p:spPr>
          <a:xfrm>
            <a:off x="1070413" y="3040071"/>
            <a:ext cx="6279407" cy="1584329"/>
          </a:xfrm>
          <a:prstGeom prst="roundRect">
            <a:avLst/>
          </a:prstGeom>
          <a:solidFill>
            <a:srgbClr val="92D050">
              <a:alpha val="73000"/>
            </a:srgbClr>
          </a:solidFill>
          <a:ln w="38100">
            <a:solidFill>
              <a:srgbClr val="009644"/>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altLang="ja-JP" dirty="0">
              <a:solidFill>
                <a:schemeClr val="tx1">
                  <a:alpha val="80000"/>
                </a:schemeClr>
              </a:solidFill>
            </a:endParaRPr>
          </a:p>
          <a:p>
            <a:r>
              <a:rPr lang="ja-JP" altLang="en-US" dirty="0">
                <a:solidFill>
                  <a:schemeClr val="tx1">
                    <a:alpha val="80000"/>
                  </a:schemeClr>
                </a:solidFill>
              </a:rPr>
              <a:t>使用言語：</a:t>
            </a:r>
            <a:r>
              <a:rPr lang="en-US" altLang="ja-JP" dirty="0">
                <a:solidFill>
                  <a:schemeClr val="tx1">
                    <a:alpha val="80000"/>
                  </a:schemeClr>
                </a:solidFill>
              </a:rPr>
              <a:t>Python3.14.0</a:t>
            </a:r>
            <a:r>
              <a:rPr lang="ja-JP" altLang="en-US" dirty="0">
                <a:solidFill>
                  <a:schemeClr val="tx1">
                    <a:alpha val="80000"/>
                  </a:schemeClr>
                </a:solidFill>
              </a:rPr>
              <a:t>　仮想環境有効化</a:t>
            </a:r>
            <a:endParaRPr lang="en-US" altLang="ja-JP" dirty="0">
              <a:solidFill>
                <a:schemeClr val="tx1">
                  <a:alpha val="80000"/>
                </a:schemeClr>
              </a:solidFill>
            </a:endParaRPr>
          </a:p>
          <a:p>
            <a:r>
              <a:rPr kumimoji="1" lang="ja-JP" altLang="en-US" dirty="0">
                <a:solidFill>
                  <a:schemeClr val="tx1">
                    <a:alpha val="80000"/>
                  </a:schemeClr>
                </a:solidFill>
              </a:rPr>
              <a:t>フレームワーク：</a:t>
            </a:r>
            <a:r>
              <a:rPr kumimoji="1" lang="en-US" altLang="ja-JP" dirty="0">
                <a:solidFill>
                  <a:schemeClr val="tx1">
                    <a:alpha val="80000"/>
                  </a:schemeClr>
                </a:solidFill>
              </a:rPr>
              <a:t>Flask</a:t>
            </a:r>
            <a:r>
              <a:rPr kumimoji="1" lang="ja-JP" altLang="en-US" dirty="0">
                <a:solidFill>
                  <a:schemeClr val="tx1">
                    <a:alpha val="80000"/>
                  </a:schemeClr>
                </a:solidFill>
              </a:rPr>
              <a:t>　</a:t>
            </a:r>
            <a:r>
              <a:rPr kumimoji="1" lang="en-US" altLang="ja-JP" dirty="0">
                <a:solidFill>
                  <a:schemeClr val="tx1">
                    <a:alpha val="80000"/>
                  </a:schemeClr>
                </a:solidFill>
              </a:rPr>
              <a:t>DB</a:t>
            </a:r>
            <a:r>
              <a:rPr kumimoji="1" lang="ja-JP" altLang="en-US" dirty="0">
                <a:solidFill>
                  <a:schemeClr val="tx1">
                    <a:alpha val="80000"/>
                  </a:schemeClr>
                </a:solidFill>
              </a:rPr>
              <a:t>：</a:t>
            </a:r>
            <a:r>
              <a:rPr kumimoji="1" lang="en-US" altLang="ja-JP" dirty="0">
                <a:solidFill>
                  <a:schemeClr val="tx1">
                    <a:alpha val="80000"/>
                  </a:schemeClr>
                </a:solidFill>
              </a:rPr>
              <a:t>SQL</a:t>
            </a:r>
            <a:r>
              <a:rPr lang="en-US" altLang="ja-JP" dirty="0">
                <a:solidFill>
                  <a:schemeClr val="tx1">
                    <a:alpha val="80000"/>
                  </a:schemeClr>
                </a:solidFill>
              </a:rPr>
              <a:t>ite</a:t>
            </a:r>
          </a:p>
          <a:p>
            <a:r>
              <a:rPr kumimoji="1" lang="ja-JP" altLang="en-US" dirty="0">
                <a:solidFill>
                  <a:schemeClr val="tx1">
                    <a:alpha val="80000"/>
                  </a:schemeClr>
                </a:solidFill>
              </a:rPr>
              <a:t>テンプレートエンジン：</a:t>
            </a:r>
            <a:r>
              <a:rPr kumimoji="1" lang="en-US" altLang="ja-JP" dirty="0">
                <a:solidFill>
                  <a:schemeClr val="tx1">
                    <a:alpha val="80000"/>
                  </a:schemeClr>
                </a:solidFill>
              </a:rPr>
              <a:t>Jinja2</a:t>
            </a:r>
            <a:r>
              <a:rPr kumimoji="1" lang="ja-JP" altLang="en-US" dirty="0">
                <a:solidFill>
                  <a:schemeClr val="tx1">
                    <a:alpha val="80000"/>
                  </a:schemeClr>
                </a:solidFill>
              </a:rPr>
              <a:t>　画面表示：</a:t>
            </a:r>
            <a:r>
              <a:rPr kumimoji="1" lang="en-US" altLang="ja-JP" dirty="0">
                <a:solidFill>
                  <a:schemeClr val="tx1">
                    <a:alpha val="80000"/>
                  </a:schemeClr>
                </a:solidFill>
              </a:rPr>
              <a:t>HTML/CSS</a:t>
            </a:r>
          </a:p>
          <a:p>
            <a:r>
              <a:rPr kumimoji="1" lang="en-US" altLang="ja-JP" dirty="0">
                <a:solidFill>
                  <a:schemeClr val="tx1">
                    <a:alpha val="80000"/>
                  </a:schemeClr>
                </a:solidFill>
              </a:rPr>
              <a:t>Exe</a:t>
            </a:r>
            <a:r>
              <a:rPr kumimoji="1" lang="ja-JP" altLang="en-US" dirty="0">
                <a:solidFill>
                  <a:schemeClr val="tx1">
                    <a:alpha val="80000"/>
                  </a:schemeClr>
                </a:solidFill>
              </a:rPr>
              <a:t>化、ブラウザ自動起動</a:t>
            </a:r>
            <a:endParaRPr kumimoji="1" lang="en-US" altLang="ja-JP" dirty="0">
              <a:solidFill>
                <a:schemeClr val="tx1">
                  <a:alpha val="80000"/>
                </a:schemeClr>
              </a:solidFill>
            </a:endParaRPr>
          </a:p>
          <a:p>
            <a:pPr algn="ctr"/>
            <a:endParaRPr kumimoji="1" lang="ja-JP" altLang="en-US" dirty="0"/>
          </a:p>
        </p:txBody>
      </p:sp>
    </p:spTree>
    <p:extLst>
      <p:ext uri="{BB962C8B-B14F-4D97-AF65-F5344CB8AC3E}">
        <p14:creationId xmlns:p14="http://schemas.microsoft.com/office/powerpoint/2010/main" val="646593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BFE442C6-C919-A14E-D329-E6275F1A5BC0}"/>
              </a:ext>
            </a:extLst>
          </p:cNvPr>
          <p:cNvSpPr>
            <a:spLocks noGrp="1"/>
          </p:cNvSpPr>
          <p:nvPr>
            <p:ph type="title"/>
          </p:nvPr>
        </p:nvSpPr>
        <p:spPr>
          <a:xfrm>
            <a:off x="873867" y="855397"/>
            <a:ext cx="8405228" cy="1043888"/>
          </a:xfrm>
        </p:spPr>
        <p:txBody>
          <a:bodyPr anchor="b">
            <a:normAutofit/>
          </a:bodyPr>
          <a:lstStyle/>
          <a:p>
            <a:r>
              <a:rPr kumimoji="1" lang="ja-JP" altLang="en-US" dirty="0"/>
              <a:t>アプリの全体的な流れ</a:t>
            </a:r>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6" name="図 5" descr="グラフィカル ユーザー インターフェイス が含まれている画像&#10;&#10;AI 生成コンテンツは誤りを含む可能性があります。">
            <a:extLst>
              <a:ext uri="{FF2B5EF4-FFF2-40B4-BE49-F238E27FC236}">
                <a16:creationId xmlns:a16="http://schemas.microsoft.com/office/drawing/2014/main" id="{371C3A46-751D-8FD6-9CA9-52DC45573B4A}"/>
              </a:ext>
            </a:extLst>
          </p:cNvPr>
          <p:cNvPicPr>
            <a:picLocks noChangeAspect="1"/>
          </p:cNvPicPr>
          <p:nvPr/>
        </p:nvPicPr>
        <p:blipFill>
          <a:blip r:embed="rId3">
            <a:extLst>
              <a:ext uri="{28A0092B-C50C-407E-A947-70E740481C1C}">
                <a14:useLocalDpi xmlns:a14="http://schemas.microsoft.com/office/drawing/2010/main" val="0"/>
              </a:ext>
            </a:extLst>
          </a:blip>
          <a:srcRect t="31933" b="13088"/>
          <a:stretch>
            <a:fillRect/>
          </a:stretch>
        </p:blipFill>
        <p:spPr>
          <a:xfrm>
            <a:off x="2421095" y="2087248"/>
            <a:ext cx="6858000" cy="3770460"/>
          </a:xfrm>
          <a:prstGeom prst="rect">
            <a:avLst/>
          </a:prstGeom>
        </p:spPr>
      </p:pic>
      <p:sp>
        <p:nvSpPr>
          <p:cNvPr id="12" name="コンテンツ プレースホルダー 11">
            <a:extLst>
              <a:ext uri="{FF2B5EF4-FFF2-40B4-BE49-F238E27FC236}">
                <a16:creationId xmlns:a16="http://schemas.microsoft.com/office/drawing/2014/main" id="{C62243F5-261D-F328-02CC-8DB9C9A75212}"/>
              </a:ext>
            </a:extLst>
          </p:cNvPr>
          <p:cNvSpPr>
            <a:spLocks noGrp="1"/>
          </p:cNvSpPr>
          <p:nvPr>
            <p:ph idx="1"/>
          </p:nvPr>
        </p:nvSpPr>
        <p:spPr>
          <a:xfrm>
            <a:off x="2673753" y="5687616"/>
            <a:ext cx="7097152" cy="1025273"/>
          </a:xfrm>
        </p:spPr>
        <p:txBody>
          <a:bodyPr>
            <a:normAutofit/>
          </a:bodyPr>
          <a:lstStyle/>
          <a:p>
            <a:pPr marL="0" indent="0">
              <a:buNone/>
            </a:pPr>
            <a:r>
              <a:rPr lang="ja-JP" altLang="en-US" sz="2000" b="1" dirty="0">
                <a:solidFill>
                  <a:schemeClr val="accent1">
                    <a:lumMod val="50000"/>
                  </a:schemeClr>
                </a:solidFill>
              </a:rPr>
              <a:t>レシピ</a:t>
            </a:r>
            <a:r>
              <a:rPr lang="en-US" altLang="ja-JP" sz="2000" b="1" dirty="0">
                <a:solidFill>
                  <a:schemeClr val="accent1">
                    <a:lumMod val="50000"/>
                  </a:schemeClr>
                </a:solidFill>
              </a:rPr>
              <a:t>DB</a:t>
            </a:r>
            <a:r>
              <a:rPr lang="ja-JP" altLang="en-US" sz="2000" b="1" dirty="0">
                <a:solidFill>
                  <a:schemeClr val="accent1">
                    <a:lumMod val="50000"/>
                  </a:schemeClr>
                </a:solidFill>
              </a:rPr>
              <a:t>　　　　レコメンドエンジン　　　　　　　　</a:t>
            </a:r>
            <a:endParaRPr lang="en-US" altLang="ja-JP" sz="2000" b="1" dirty="0">
              <a:solidFill>
                <a:schemeClr val="accent1">
                  <a:lumMod val="50000"/>
                </a:schemeClr>
              </a:solidFill>
            </a:endParaRPr>
          </a:p>
          <a:p>
            <a:pPr marL="0" indent="0">
              <a:buNone/>
            </a:pPr>
            <a:r>
              <a:rPr lang="ja-JP" altLang="en-US" sz="2000" b="1" dirty="0">
                <a:solidFill>
                  <a:schemeClr val="accent1">
                    <a:lumMod val="50000"/>
                  </a:schemeClr>
                </a:solidFill>
              </a:rPr>
              <a:t>在庫リスト　　　　　　　　　　　　　　　　献立　　</a:t>
            </a:r>
          </a:p>
        </p:txBody>
      </p:sp>
    </p:spTree>
    <p:extLst>
      <p:ext uri="{BB962C8B-B14F-4D97-AF65-F5344CB8AC3E}">
        <p14:creationId xmlns:p14="http://schemas.microsoft.com/office/powerpoint/2010/main" val="2873976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CEF3B8E0-A7E7-FF85-9579-6BE170862D44}"/>
              </a:ext>
            </a:extLst>
          </p:cNvPr>
          <p:cNvSpPr>
            <a:spLocks noGrp="1"/>
          </p:cNvSpPr>
          <p:nvPr>
            <p:ph type="title"/>
          </p:nvPr>
        </p:nvSpPr>
        <p:spPr>
          <a:xfrm>
            <a:off x="671333" y="824303"/>
            <a:ext cx="10036545" cy="1031158"/>
          </a:xfrm>
        </p:spPr>
        <p:txBody>
          <a:bodyPr anchor="b">
            <a:noAutofit/>
          </a:bodyPr>
          <a:lstStyle/>
          <a:p>
            <a:r>
              <a:rPr kumimoji="1" lang="ja-JP" altLang="en-US" dirty="0"/>
              <a:t>📂ディレクトリ構成</a:t>
            </a:r>
          </a:p>
        </p:txBody>
      </p:sp>
      <p:cxnSp>
        <p:nvCxnSpPr>
          <p:cNvPr id="12" name="Straight Connector 11">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pic>
        <p:nvPicPr>
          <p:cNvPr id="5" name="図 4" descr="グラフィカル ユーザー インターフェイス が含まれている画像&#10;&#10;AI 生成コンテンツは誤りを含む可能性があります。">
            <a:extLst>
              <a:ext uri="{FF2B5EF4-FFF2-40B4-BE49-F238E27FC236}">
                <a16:creationId xmlns:a16="http://schemas.microsoft.com/office/drawing/2014/main" id="{26004AF9-C645-D73B-CD6F-5227934C0F6B}"/>
              </a:ext>
            </a:extLst>
          </p:cNvPr>
          <p:cNvPicPr>
            <a:picLocks noChangeAspect="1"/>
          </p:cNvPicPr>
          <p:nvPr/>
        </p:nvPicPr>
        <p:blipFill>
          <a:blip r:embed="rId3">
            <a:extLst>
              <a:ext uri="{28A0092B-C50C-407E-A947-70E740481C1C}">
                <a14:useLocalDpi xmlns:a14="http://schemas.microsoft.com/office/drawing/2010/main" val="0"/>
              </a:ext>
            </a:extLst>
          </a:blip>
          <a:srcRect l="14362" t="11308" r="55258" b="51224"/>
          <a:stretch>
            <a:fillRect/>
          </a:stretch>
        </p:blipFill>
        <p:spPr>
          <a:xfrm>
            <a:off x="9908942" y="4652297"/>
            <a:ext cx="1327920" cy="1637739"/>
          </a:xfrm>
          <a:prstGeom prst="rect">
            <a:avLst/>
          </a:prstGeom>
        </p:spPr>
      </p:pic>
      <p:sp>
        <p:nvSpPr>
          <p:cNvPr id="14"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6"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6" name="コンテンツ プレースホルダー 2">
            <a:extLst>
              <a:ext uri="{FF2B5EF4-FFF2-40B4-BE49-F238E27FC236}">
                <a16:creationId xmlns:a16="http://schemas.microsoft.com/office/drawing/2014/main" id="{B2D02E15-F913-E6D4-3759-E8FBBE066B49}"/>
              </a:ext>
            </a:extLst>
          </p:cNvPr>
          <p:cNvSpPr txBox="1">
            <a:spLocks/>
          </p:cNvSpPr>
          <p:nvPr/>
        </p:nvSpPr>
        <p:spPr>
          <a:xfrm>
            <a:off x="671332" y="1855461"/>
            <a:ext cx="9581886" cy="486757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spcBef>
                <a:spcPts val="0"/>
              </a:spcBef>
              <a:buSzPts val="1400"/>
              <a:buFont typeface="Arial" panose="020B0604020202020204" pitchFamily="34" charset="0"/>
              <a:buNone/>
            </a:pPr>
            <a:r>
              <a:rPr lang="en-US" altLang="ja-JP" sz="1400" dirty="0" err="1">
                <a:solidFill>
                  <a:schemeClr val="tx1">
                    <a:alpha val="80000"/>
                  </a:schemeClr>
                </a:solidFill>
              </a:rPr>
              <a:t>Final_content</a:t>
            </a:r>
            <a:endParaRPr lang="ja-JP" altLang="en-US" sz="1400" dirty="0">
              <a:solidFill>
                <a:schemeClr val="tx1">
                  <a:alpha val="80000"/>
                </a:schemeClr>
              </a:solidFill>
            </a:endParaRPr>
          </a:p>
          <a:p>
            <a:pPr marL="0" indent="0">
              <a:spcBef>
                <a:spcPts val="0"/>
              </a:spcBef>
              <a:buSzPts val="1400"/>
              <a:buFont typeface="Arial" panose="020B0604020202020204" pitchFamily="34" charset="0"/>
              <a:buNone/>
            </a:pPr>
            <a:r>
              <a:rPr lang="ja-JP" altLang="en-US" sz="1400" dirty="0">
                <a:solidFill>
                  <a:schemeClr val="tx1">
                    <a:alpha val="80000"/>
                  </a:schemeClr>
                </a:solidFill>
              </a:rPr>
              <a:t>┠─</a:t>
            </a:r>
            <a:r>
              <a:rPr lang="en-US" altLang="ja-JP" sz="1400" dirty="0">
                <a:solidFill>
                  <a:schemeClr val="tx1">
                    <a:alpha val="80000"/>
                  </a:schemeClr>
                </a:solidFill>
              </a:rPr>
              <a:t>.</a:t>
            </a:r>
            <a:r>
              <a:rPr lang="en-US" altLang="ja-JP" sz="1400" dirty="0" err="1">
                <a:solidFill>
                  <a:schemeClr val="tx1">
                    <a:alpha val="80000"/>
                  </a:schemeClr>
                </a:solidFill>
              </a:rPr>
              <a:t>venv</a:t>
            </a:r>
            <a:r>
              <a:rPr lang="en-US" altLang="ja-JP" sz="1400" dirty="0">
                <a:solidFill>
                  <a:schemeClr val="tx1">
                    <a:alpha val="80000"/>
                  </a:schemeClr>
                </a:solidFill>
              </a:rPr>
              <a:t>………………</a:t>
            </a:r>
            <a:r>
              <a:rPr lang="ja-JP" altLang="en-US" sz="1400" dirty="0">
                <a:solidFill>
                  <a:schemeClr val="tx1">
                    <a:alpha val="80000"/>
                  </a:schemeClr>
                </a:solidFill>
              </a:rPr>
              <a:t>仮想環境構築ファイル</a:t>
            </a:r>
          </a:p>
          <a:p>
            <a:pPr marL="0" indent="0">
              <a:spcBef>
                <a:spcPts val="0"/>
              </a:spcBef>
              <a:buSzPts val="1400"/>
              <a:buFont typeface="Arial" panose="020B0604020202020204" pitchFamily="34" charset="0"/>
              <a:buNone/>
            </a:pPr>
            <a:r>
              <a:rPr lang="ja-JP" altLang="en-US" sz="1400" dirty="0">
                <a:solidFill>
                  <a:schemeClr val="tx1">
                    <a:alpha val="80000"/>
                  </a:schemeClr>
                </a:solidFill>
              </a:rPr>
              <a:t>┠─</a:t>
            </a:r>
            <a:r>
              <a:rPr lang="en-US" altLang="ja-JP" sz="1400" dirty="0">
                <a:solidFill>
                  <a:schemeClr val="tx1">
                    <a:alpha val="80000"/>
                  </a:schemeClr>
                </a:solidFill>
              </a:rPr>
              <a:t>.</a:t>
            </a:r>
            <a:r>
              <a:rPr lang="en-US" altLang="ja-JP" sz="1400" dirty="0" err="1">
                <a:solidFill>
                  <a:schemeClr val="tx1">
                    <a:alpha val="80000"/>
                  </a:schemeClr>
                </a:solidFill>
              </a:rPr>
              <a:t>vscode</a:t>
            </a:r>
            <a:endParaRPr lang="ja-JP" altLang="en-US" sz="1400" dirty="0">
              <a:solidFill>
                <a:schemeClr val="tx1">
                  <a:alpha val="80000"/>
                </a:schemeClr>
              </a:solidFill>
            </a:endParaRPr>
          </a:p>
          <a:p>
            <a:pPr marL="0" indent="0">
              <a:spcBef>
                <a:spcPts val="0"/>
              </a:spcBef>
              <a:buSzPts val="1400"/>
              <a:buFont typeface="Arial" panose="020B0604020202020204" pitchFamily="34" charset="0"/>
              <a:buNone/>
            </a:pPr>
            <a:r>
              <a:rPr lang="ja-JP" altLang="en-US" sz="1400" dirty="0">
                <a:solidFill>
                  <a:schemeClr val="tx1">
                    <a:alpha val="80000"/>
                  </a:schemeClr>
                </a:solidFill>
              </a:rPr>
              <a:t>┃　　└</a:t>
            </a:r>
            <a:r>
              <a:rPr lang="en-US" altLang="ja-JP" sz="1400" dirty="0" err="1">
                <a:solidFill>
                  <a:schemeClr val="tx1">
                    <a:alpha val="80000"/>
                  </a:schemeClr>
                </a:solidFill>
              </a:rPr>
              <a:t>launch.json</a:t>
            </a:r>
            <a:endParaRPr lang="ja-JP" altLang="en-US" sz="1400" dirty="0">
              <a:solidFill>
                <a:schemeClr val="tx1">
                  <a:alpha val="80000"/>
                </a:schemeClr>
              </a:solidFill>
            </a:endParaRPr>
          </a:p>
          <a:p>
            <a:pPr marL="0" indent="0">
              <a:spcBef>
                <a:spcPts val="0"/>
              </a:spcBef>
              <a:buSzPts val="1400"/>
              <a:buFont typeface="Arial" panose="020B0604020202020204" pitchFamily="34" charset="0"/>
              <a:buNone/>
            </a:pPr>
            <a:r>
              <a:rPr lang="ja-JP" altLang="en-US" sz="1400" dirty="0">
                <a:solidFill>
                  <a:schemeClr val="tx1">
                    <a:alpha val="80000"/>
                  </a:schemeClr>
                </a:solidFill>
              </a:rPr>
              <a:t>┠──</a:t>
            </a:r>
            <a:r>
              <a:rPr lang="en-US" altLang="ja-JP" sz="1400" dirty="0">
                <a:solidFill>
                  <a:schemeClr val="tx1">
                    <a:alpha val="80000"/>
                  </a:schemeClr>
                </a:solidFill>
              </a:rPr>
              <a:t>__</a:t>
            </a:r>
            <a:r>
              <a:rPr lang="en-US" altLang="ja-JP" sz="1400" dirty="0" err="1">
                <a:solidFill>
                  <a:schemeClr val="tx1">
                    <a:alpha val="80000"/>
                  </a:schemeClr>
                </a:solidFill>
              </a:rPr>
              <a:t>pycache</a:t>
            </a:r>
            <a:r>
              <a:rPr lang="en-US" altLang="ja-JP" sz="1400" dirty="0">
                <a:solidFill>
                  <a:schemeClr val="tx1">
                    <a:alpha val="80000"/>
                  </a:schemeClr>
                </a:solidFill>
              </a:rPr>
              <a:t>__.......python</a:t>
            </a:r>
            <a:r>
              <a:rPr lang="ja-JP" altLang="en-US" sz="1400" dirty="0">
                <a:solidFill>
                  <a:schemeClr val="tx1">
                    <a:alpha val="80000"/>
                  </a:schemeClr>
                </a:solidFill>
              </a:rPr>
              <a:t>プログラムを早く起動するためのキャッシュ</a:t>
            </a:r>
            <a:r>
              <a:rPr lang="en-US" altLang="ja-JP" sz="1400" dirty="0">
                <a:solidFill>
                  <a:schemeClr val="tx1">
                    <a:alpha val="80000"/>
                  </a:schemeClr>
                </a:solidFill>
              </a:rPr>
              <a:t>(</a:t>
            </a:r>
            <a:r>
              <a:rPr lang="ja-JP" altLang="en-US" sz="1400" dirty="0">
                <a:solidFill>
                  <a:schemeClr val="tx1">
                    <a:alpha val="80000"/>
                  </a:schemeClr>
                </a:solidFill>
              </a:rPr>
              <a:t>一時保存</a:t>
            </a:r>
            <a:r>
              <a:rPr lang="en-US" altLang="ja-JP" sz="1400" dirty="0">
                <a:solidFill>
                  <a:schemeClr val="tx1">
                    <a:alpha val="80000"/>
                  </a:schemeClr>
                </a:solidFill>
              </a:rPr>
              <a:t>)</a:t>
            </a:r>
            <a:r>
              <a:rPr lang="ja-JP" altLang="en-US" sz="1400" dirty="0">
                <a:solidFill>
                  <a:schemeClr val="tx1">
                    <a:alpha val="80000"/>
                  </a:schemeClr>
                </a:solidFill>
              </a:rPr>
              <a:t>フォルダ</a:t>
            </a:r>
          </a:p>
          <a:p>
            <a:pPr marL="0" indent="0">
              <a:spcBef>
                <a:spcPts val="0"/>
              </a:spcBef>
              <a:buSzPts val="1400"/>
              <a:buFont typeface="Arial" panose="020B0604020202020204" pitchFamily="34" charset="0"/>
              <a:buNone/>
            </a:pPr>
            <a:r>
              <a:rPr lang="ja-JP" altLang="en-US" sz="1400" dirty="0">
                <a:solidFill>
                  <a:schemeClr val="tx1">
                    <a:alpha val="80000"/>
                  </a:schemeClr>
                </a:solidFill>
              </a:rPr>
              <a:t>┠────</a:t>
            </a:r>
            <a:r>
              <a:rPr lang="en-US" altLang="ja-JP" sz="1400" dirty="0" err="1">
                <a:solidFill>
                  <a:schemeClr val="tx1">
                    <a:alpha val="80000"/>
                  </a:schemeClr>
                </a:solidFill>
              </a:rPr>
              <a:t>dist</a:t>
            </a:r>
            <a:endParaRPr lang="ja-JP" altLang="en-US" sz="1400" dirty="0">
              <a:solidFill>
                <a:schemeClr val="tx1">
                  <a:alpha val="80000"/>
                </a:schemeClr>
              </a:solidFill>
            </a:endParaRPr>
          </a:p>
          <a:p>
            <a:pPr marL="0" indent="0">
              <a:spcBef>
                <a:spcPts val="0"/>
              </a:spcBef>
              <a:buSzPts val="1400"/>
              <a:buFont typeface="Arial" panose="020B0604020202020204" pitchFamily="34" charset="0"/>
              <a:buNone/>
            </a:pPr>
            <a:r>
              <a:rPr lang="ja-JP" altLang="en-US" sz="1400" dirty="0">
                <a:solidFill>
                  <a:schemeClr val="tx1">
                    <a:alpha val="80000"/>
                  </a:schemeClr>
                </a:solidFill>
              </a:rPr>
              <a:t>┃　　　┠</a:t>
            </a:r>
            <a:r>
              <a:rPr lang="en-US" altLang="ja-JP" sz="1400" dirty="0">
                <a:solidFill>
                  <a:schemeClr val="tx1">
                    <a:alpha val="80000"/>
                  </a:schemeClr>
                </a:solidFill>
              </a:rPr>
              <a:t>templates……………Flask</a:t>
            </a:r>
            <a:r>
              <a:rPr lang="ja-JP" altLang="en-US" sz="1400" dirty="0">
                <a:solidFill>
                  <a:schemeClr val="tx1">
                    <a:alpha val="80000"/>
                  </a:schemeClr>
                </a:solidFill>
              </a:rPr>
              <a:t>用テンプレートファイル</a:t>
            </a:r>
          </a:p>
          <a:p>
            <a:pPr marL="0" indent="0">
              <a:spcBef>
                <a:spcPts val="0"/>
              </a:spcBef>
              <a:buSzPts val="1400"/>
              <a:buFont typeface="Arial" panose="020B0604020202020204" pitchFamily="34" charset="0"/>
              <a:buNone/>
            </a:pPr>
            <a:r>
              <a:rPr lang="ja-JP" altLang="en-US" sz="1400" dirty="0">
                <a:solidFill>
                  <a:schemeClr val="tx1">
                    <a:alpha val="80000"/>
                  </a:schemeClr>
                </a:solidFill>
              </a:rPr>
              <a:t>┃　　　┃　┠</a:t>
            </a:r>
            <a:r>
              <a:rPr lang="en-US" altLang="ja-JP" sz="1400" dirty="0">
                <a:solidFill>
                  <a:schemeClr val="tx1">
                    <a:alpha val="80000"/>
                  </a:schemeClr>
                </a:solidFill>
              </a:rPr>
              <a:t>index.html</a:t>
            </a:r>
            <a:endParaRPr lang="ja-JP" altLang="en-US" sz="1400" dirty="0">
              <a:solidFill>
                <a:schemeClr val="tx1">
                  <a:alpha val="80000"/>
                </a:schemeClr>
              </a:solidFill>
            </a:endParaRPr>
          </a:p>
          <a:p>
            <a:pPr marL="0" indent="0">
              <a:spcBef>
                <a:spcPts val="0"/>
              </a:spcBef>
              <a:buSzPts val="1400"/>
              <a:buFont typeface="Arial" panose="020B0604020202020204" pitchFamily="34" charset="0"/>
              <a:buNone/>
            </a:pPr>
            <a:r>
              <a:rPr lang="ja-JP" altLang="en-US" sz="1400" dirty="0">
                <a:solidFill>
                  <a:schemeClr val="tx1">
                    <a:alpha val="80000"/>
                  </a:schemeClr>
                </a:solidFill>
              </a:rPr>
              <a:t>┃　　　┃　┗</a:t>
            </a:r>
            <a:r>
              <a:rPr lang="en-US" altLang="ja-JP" sz="1400" dirty="0">
                <a:solidFill>
                  <a:schemeClr val="tx1">
                    <a:alpha val="80000"/>
                  </a:schemeClr>
                </a:solidFill>
              </a:rPr>
              <a:t>recipes.html</a:t>
            </a:r>
            <a:endParaRPr lang="ja-JP" altLang="en-US" sz="1400" dirty="0">
              <a:solidFill>
                <a:schemeClr val="tx1">
                  <a:alpha val="80000"/>
                </a:schemeClr>
              </a:solidFill>
            </a:endParaRPr>
          </a:p>
          <a:p>
            <a:pPr marL="0" indent="0">
              <a:spcBef>
                <a:spcPts val="0"/>
              </a:spcBef>
              <a:buSzPts val="1400"/>
              <a:buFont typeface="Arial" panose="020B0604020202020204" pitchFamily="34" charset="0"/>
              <a:buNone/>
            </a:pPr>
            <a:r>
              <a:rPr lang="ja-JP" altLang="en-US" sz="1400" dirty="0">
                <a:solidFill>
                  <a:schemeClr val="tx1">
                    <a:alpha val="80000"/>
                  </a:schemeClr>
                </a:solidFill>
              </a:rPr>
              <a:t>┃　　　┠── </a:t>
            </a:r>
            <a:r>
              <a:rPr lang="en-US" altLang="ja-JP" sz="1400" dirty="0" err="1">
                <a:solidFill>
                  <a:schemeClr val="tx1">
                    <a:alpha val="80000"/>
                  </a:schemeClr>
                </a:solidFill>
              </a:rPr>
              <a:t>database.db</a:t>
            </a:r>
            <a:r>
              <a:rPr lang="en-US" altLang="ja-JP" sz="1400" dirty="0">
                <a:solidFill>
                  <a:schemeClr val="tx1">
                    <a:alpha val="80000"/>
                  </a:schemeClr>
                </a:solidFill>
              </a:rPr>
              <a:t>………</a:t>
            </a:r>
            <a:r>
              <a:rPr lang="ja-JP" altLang="en-US" sz="1400" b="1" dirty="0">
                <a:solidFill>
                  <a:schemeClr val="tx1">
                    <a:alpha val="80000"/>
                  </a:schemeClr>
                </a:solidFill>
              </a:rPr>
              <a:t>作成したテーブルのデータを格納</a:t>
            </a:r>
          </a:p>
          <a:p>
            <a:pPr marL="0" indent="0">
              <a:spcBef>
                <a:spcPts val="0"/>
              </a:spcBef>
              <a:buSzPts val="1400"/>
              <a:buFont typeface="Arial" panose="020B0604020202020204" pitchFamily="34" charset="0"/>
              <a:buNone/>
            </a:pPr>
            <a:r>
              <a:rPr lang="ja-JP" altLang="en-US" sz="1400" dirty="0">
                <a:solidFill>
                  <a:schemeClr val="tx1">
                    <a:alpha val="80000"/>
                  </a:schemeClr>
                </a:solidFill>
              </a:rPr>
              <a:t>┃　　　┠──</a:t>
            </a:r>
            <a:r>
              <a:rPr lang="en-US" altLang="ja-JP" sz="1400" dirty="0" err="1">
                <a:solidFill>
                  <a:schemeClr val="tx1">
                    <a:alpha val="80000"/>
                  </a:schemeClr>
                </a:solidFill>
              </a:rPr>
              <a:t>inventory.db</a:t>
            </a:r>
            <a:r>
              <a:rPr lang="en-US" altLang="ja-JP" sz="1400" dirty="0">
                <a:solidFill>
                  <a:schemeClr val="tx1">
                    <a:alpha val="80000"/>
                  </a:schemeClr>
                </a:solidFill>
              </a:rPr>
              <a:t>………</a:t>
            </a:r>
            <a:r>
              <a:rPr lang="ja-JP" altLang="en-US" sz="1400" b="1" dirty="0">
                <a:solidFill>
                  <a:schemeClr val="tx1">
                    <a:alpha val="80000"/>
                  </a:schemeClr>
                </a:solidFill>
              </a:rPr>
              <a:t>データベースファイル</a:t>
            </a:r>
          </a:p>
          <a:p>
            <a:pPr marL="0" indent="0">
              <a:spcBef>
                <a:spcPts val="0"/>
              </a:spcBef>
              <a:buSzPts val="1400"/>
              <a:buFont typeface="Arial" panose="020B0604020202020204" pitchFamily="34" charset="0"/>
              <a:buNone/>
            </a:pPr>
            <a:r>
              <a:rPr lang="ja-JP" altLang="en-US" sz="1400" dirty="0">
                <a:solidFill>
                  <a:schemeClr val="tx1">
                    <a:alpha val="80000"/>
                  </a:schemeClr>
                </a:solidFill>
              </a:rPr>
              <a:t>┃　　　┗─</a:t>
            </a:r>
            <a:r>
              <a:rPr lang="en-US" altLang="ja-JP" sz="1400" dirty="0">
                <a:solidFill>
                  <a:schemeClr val="tx1">
                    <a:alpha val="80000"/>
                  </a:schemeClr>
                </a:solidFill>
              </a:rPr>
              <a:t>app.exe…………</a:t>
            </a:r>
            <a:r>
              <a:rPr lang="ja-JP" altLang="en-US" sz="1400" dirty="0">
                <a:solidFill>
                  <a:schemeClr val="tx1">
                    <a:alpha val="80000"/>
                  </a:schemeClr>
                </a:solidFill>
              </a:rPr>
              <a:t>実行ファイル化</a:t>
            </a:r>
          </a:p>
          <a:p>
            <a:pPr marL="0" indent="0">
              <a:spcBef>
                <a:spcPts val="0"/>
              </a:spcBef>
              <a:buSzPts val="1400"/>
              <a:buFont typeface="Arial" panose="020B0604020202020204" pitchFamily="34" charset="0"/>
              <a:buNone/>
            </a:pPr>
            <a:r>
              <a:rPr lang="ja-JP" altLang="en-US" sz="1400" dirty="0">
                <a:solidFill>
                  <a:schemeClr val="tx1">
                    <a:alpha val="80000"/>
                  </a:schemeClr>
                </a:solidFill>
              </a:rPr>
              <a:t>┠───</a:t>
            </a:r>
            <a:r>
              <a:rPr lang="en-US" altLang="ja-JP" sz="1400" dirty="0">
                <a:solidFill>
                  <a:schemeClr val="tx1">
                    <a:alpha val="80000"/>
                  </a:schemeClr>
                </a:solidFill>
              </a:rPr>
              <a:t>static</a:t>
            </a:r>
            <a:r>
              <a:rPr lang="ja-JP" altLang="en-US" sz="1400" dirty="0">
                <a:solidFill>
                  <a:schemeClr val="tx1">
                    <a:alpha val="80000"/>
                  </a:schemeClr>
                </a:solidFill>
              </a:rPr>
              <a:t>──</a:t>
            </a:r>
            <a:r>
              <a:rPr lang="en-US" altLang="ja-JP" sz="1400" dirty="0">
                <a:solidFill>
                  <a:schemeClr val="tx1">
                    <a:alpha val="80000"/>
                  </a:schemeClr>
                </a:solidFill>
              </a:rPr>
              <a:t>images</a:t>
            </a:r>
            <a:r>
              <a:rPr lang="ja-JP" altLang="en-US" sz="1400" dirty="0">
                <a:solidFill>
                  <a:schemeClr val="tx1">
                    <a:alpha val="80000"/>
                  </a:schemeClr>
                </a:solidFill>
              </a:rPr>
              <a:t>──</a:t>
            </a:r>
            <a:r>
              <a:rPr lang="en-US" altLang="ja-JP" sz="1400" dirty="0">
                <a:solidFill>
                  <a:schemeClr val="tx1">
                    <a:alpha val="80000"/>
                  </a:schemeClr>
                </a:solidFill>
              </a:rPr>
              <a:t>mascot.png</a:t>
            </a:r>
          </a:p>
          <a:p>
            <a:pPr marL="0" indent="0">
              <a:spcBef>
                <a:spcPts val="0"/>
              </a:spcBef>
              <a:buSzPts val="1400"/>
              <a:buFont typeface="Arial" panose="020B0604020202020204" pitchFamily="34" charset="0"/>
              <a:buNone/>
            </a:pPr>
            <a:r>
              <a:rPr lang="ja-JP" altLang="en-US" sz="1400" dirty="0">
                <a:solidFill>
                  <a:schemeClr val="tx1">
                    <a:alpha val="80000"/>
                  </a:schemeClr>
                </a:solidFill>
              </a:rPr>
              <a:t>┠───</a:t>
            </a:r>
            <a:r>
              <a:rPr lang="en-US" altLang="ja-JP" sz="1400" dirty="0">
                <a:solidFill>
                  <a:schemeClr val="tx1">
                    <a:alpha val="80000"/>
                  </a:schemeClr>
                </a:solidFill>
              </a:rPr>
              <a:t>build</a:t>
            </a:r>
            <a:r>
              <a:rPr lang="ja-JP" altLang="en-US" sz="1400" dirty="0">
                <a:solidFill>
                  <a:schemeClr val="tx1">
                    <a:alpha val="80000"/>
                  </a:schemeClr>
                </a:solidFill>
              </a:rPr>
              <a:t>　</a:t>
            </a:r>
          </a:p>
          <a:p>
            <a:pPr marL="0" indent="0">
              <a:spcBef>
                <a:spcPts val="0"/>
              </a:spcBef>
              <a:buSzPts val="1400"/>
              <a:buFont typeface="Arial" panose="020B0604020202020204" pitchFamily="34" charset="0"/>
              <a:buNone/>
            </a:pPr>
            <a:r>
              <a:rPr lang="ja-JP" altLang="en-US" sz="1400" dirty="0">
                <a:solidFill>
                  <a:schemeClr val="tx1">
                    <a:alpha val="80000"/>
                  </a:schemeClr>
                </a:solidFill>
              </a:rPr>
              <a:t>┠─</a:t>
            </a:r>
            <a:r>
              <a:rPr lang="en-US" altLang="ja-JP" sz="1400" dirty="0" err="1">
                <a:solidFill>
                  <a:schemeClr val="tx1">
                    <a:alpha val="80000"/>
                  </a:schemeClr>
                </a:solidFill>
              </a:rPr>
              <a:t>app.spec</a:t>
            </a:r>
            <a:endParaRPr lang="ja-JP" altLang="en-US" sz="1400" dirty="0">
              <a:solidFill>
                <a:schemeClr val="tx1">
                  <a:alpha val="80000"/>
                </a:schemeClr>
              </a:solidFill>
            </a:endParaRPr>
          </a:p>
          <a:p>
            <a:pPr marL="0" indent="0">
              <a:spcBef>
                <a:spcPts val="0"/>
              </a:spcBef>
              <a:buSzPts val="1400"/>
              <a:buFont typeface="Arial" panose="020B0604020202020204" pitchFamily="34" charset="0"/>
              <a:buNone/>
            </a:pPr>
            <a:r>
              <a:rPr lang="ja-JP" altLang="en-US" sz="1400" dirty="0">
                <a:solidFill>
                  <a:schemeClr val="tx1">
                    <a:alpha val="80000"/>
                  </a:schemeClr>
                </a:solidFill>
              </a:rPr>
              <a:t>┠─</a:t>
            </a:r>
            <a:r>
              <a:rPr lang="en-US" altLang="ja-JP" sz="1400" dirty="0">
                <a:solidFill>
                  <a:schemeClr val="tx1">
                    <a:alpha val="80000"/>
                  </a:schemeClr>
                </a:solidFill>
              </a:rPr>
              <a:t>app.py………………</a:t>
            </a:r>
            <a:r>
              <a:rPr lang="ja-JP" altLang="en-US" sz="1400" b="1" dirty="0">
                <a:solidFill>
                  <a:schemeClr val="tx1">
                    <a:alpha val="80000"/>
                  </a:schemeClr>
                </a:solidFill>
              </a:rPr>
              <a:t>メインプログラム</a:t>
            </a:r>
            <a:endParaRPr lang="en-US" altLang="ja-JP" sz="1400" b="1" dirty="0">
              <a:solidFill>
                <a:schemeClr val="tx1">
                  <a:alpha val="80000"/>
                </a:schemeClr>
              </a:solidFill>
            </a:endParaRPr>
          </a:p>
          <a:p>
            <a:pPr marL="0" indent="0">
              <a:spcBef>
                <a:spcPts val="0"/>
              </a:spcBef>
              <a:buSzPts val="1400"/>
              <a:buNone/>
            </a:pPr>
            <a:r>
              <a:rPr lang="ja-JP" altLang="en-US" sz="1400" dirty="0">
                <a:solidFill>
                  <a:schemeClr val="tx1">
                    <a:alpha val="80000"/>
                  </a:schemeClr>
                </a:solidFill>
              </a:rPr>
              <a:t>┠─</a:t>
            </a:r>
            <a:r>
              <a:rPr lang="en-US" altLang="ja-JP" sz="1400" dirty="0">
                <a:solidFill>
                  <a:schemeClr val="tx1">
                    <a:alpha val="80000"/>
                  </a:schemeClr>
                </a:solidFill>
              </a:rPr>
              <a:t>ml_recipe_recommender.py……</a:t>
            </a:r>
            <a:r>
              <a:rPr lang="ja-JP" altLang="en-US" sz="1400" b="1" dirty="0">
                <a:solidFill>
                  <a:schemeClr val="tx1">
                    <a:alpha val="80000"/>
                  </a:schemeClr>
                </a:solidFill>
              </a:rPr>
              <a:t>機械学習を用いたレシピ提案ロジックが含まれるファイル</a:t>
            </a:r>
            <a:endParaRPr lang="en-US" altLang="ja-JP" sz="1400" dirty="0">
              <a:solidFill>
                <a:schemeClr val="tx1">
                  <a:alpha val="80000"/>
                </a:schemeClr>
              </a:solidFill>
            </a:endParaRPr>
          </a:p>
          <a:p>
            <a:pPr marL="0" indent="0">
              <a:spcBef>
                <a:spcPts val="0"/>
              </a:spcBef>
              <a:buSzPts val="1400"/>
              <a:buNone/>
            </a:pPr>
            <a:r>
              <a:rPr lang="ja-JP" altLang="en-US" sz="1400" dirty="0">
                <a:solidFill>
                  <a:schemeClr val="tx1">
                    <a:alpha val="80000"/>
                  </a:schemeClr>
                </a:solidFill>
              </a:rPr>
              <a:t>┠─</a:t>
            </a:r>
            <a:r>
              <a:rPr lang="en-US" altLang="ja-JP" sz="1400" dirty="0">
                <a:solidFill>
                  <a:schemeClr val="tx1">
                    <a:alpha val="80000"/>
                  </a:schemeClr>
                </a:solidFill>
              </a:rPr>
              <a:t> check_db.py……</a:t>
            </a:r>
            <a:r>
              <a:rPr lang="ja-JP" altLang="en-US" sz="1400" dirty="0">
                <a:solidFill>
                  <a:schemeClr val="tx1">
                    <a:alpha val="80000"/>
                  </a:schemeClr>
                </a:solidFill>
              </a:rPr>
              <a:t>データベースの中身を確認・検証するためのスクリプト</a:t>
            </a:r>
            <a:r>
              <a:rPr lang="en-US" altLang="ja-JP" sz="1400" dirty="0">
                <a:solidFill>
                  <a:schemeClr val="tx1">
                    <a:alpha val="80000"/>
                  </a:schemeClr>
                </a:solidFill>
              </a:rPr>
              <a:t>(</a:t>
            </a:r>
            <a:r>
              <a:rPr lang="ja-JP" altLang="en-US" sz="1400" dirty="0">
                <a:solidFill>
                  <a:schemeClr val="tx1">
                    <a:alpha val="80000"/>
                  </a:schemeClr>
                </a:solidFill>
              </a:rPr>
              <a:t>テーブル作成など</a:t>
            </a:r>
            <a:r>
              <a:rPr lang="en-US" altLang="ja-JP" sz="1400" dirty="0">
                <a:solidFill>
                  <a:schemeClr val="tx1">
                    <a:alpha val="80000"/>
                  </a:schemeClr>
                </a:solidFill>
              </a:rPr>
              <a:t>)</a:t>
            </a:r>
            <a:endParaRPr lang="ja-JP" altLang="en-US" sz="1400" dirty="0">
              <a:solidFill>
                <a:schemeClr val="tx1">
                  <a:alpha val="80000"/>
                </a:schemeClr>
              </a:solidFill>
            </a:endParaRPr>
          </a:p>
          <a:p>
            <a:pPr marL="0" indent="0">
              <a:spcBef>
                <a:spcPts val="0"/>
              </a:spcBef>
              <a:buSzPts val="1400"/>
              <a:buFont typeface="Arial" panose="020B0604020202020204" pitchFamily="34" charset="0"/>
              <a:buNone/>
            </a:pPr>
            <a:r>
              <a:rPr lang="ja-JP" altLang="en-US" sz="1400" dirty="0">
                <a:solidFill>
                  <a:schemeClr val="tx1">
                    <a:alpha val="80000"/>
                  </a:schemeClr>
                </a:solidFill>
              </a:rPr>
              <a:t>┠─</a:t>
            </a:r>
            <a:r>
              <a:rPr lang="en-US" altLang="ja-JP" sz="1400" dirty="0" err="1">
                <a:solidFill>
                  <a:schemeClr val="tx1">
                    <a:alpha val="80000"/>
                  </a:schemeClr>
                </a:solidFill>
              </a:rPr>
              <a:t>Pyinstaller</a:t>
            </a:r>
            <a:endParaRPr lang="ja-JP" altLang="en-US" sz="1400" dirty="0">
              <a:solidFill>
                <a:schemeClr val="tx1">
                  <a:alpha val="80000"/>
                </a:schemeClr>
              </a:solidFill>
            </a:endParaRPr>
          </a:p>
          <a:p>
            <a:pPr marL="0" indent="0">
              <a:spcBef>
                <a:spcPts val="0"/>
              </a:spcBef>
              <a:buSzPts val="1400"/>
              <a:buFont typeface="Arial" panose="020B0604020202020204" pitchFamily="34" charset="0"/>
              <a:buNone/>
            </a:pPr>
            <a:r>
              <a:rPr lang="ja-JP" altLang="en-US" sz="1400" dirty="0">
                <a:solidFill>
                  <a:schemeClr val="tx1">
                    <a:alpha val="80000"/>
                  </a:schemeClr>
                </a:solidFill>
              </a:rPr>
              <a:t>┠─</a:t>
            </a:r>
            <a:r>
              <a:rPr lang="en-US" altLang="ja-JP" sz="1400" dirty="0">
                <a:solidFill>
                  <a:schemeClr val="tx1">
                    <a:alpha val="80000"/>
                  </a:schemeClr>
                </a:solidFill>
              </a:rPr>
              <a:t>init_db.py</a:t>
            </a:r>
            <a:endParaRPr lang="ja-JP" altLang="en-US" sz="1400" dirty="0">
              <a:solidFill>
                <a:schemeClr val="tx1">
                  <a:alpha val="80000"/>
                </a:schemeClr>
              </a:solidFill>
            </a:endParaRPr>
          </a:p>
          <a:p>
            <a:pPr marL="0" indent="0">
              <a:spcBef>
                <a:spcPts val="0"/>
              </a:spcBef>
              <a:buSzPts val="1400"/>
              <a:buFont typeface="Arial" panose="020B0604020202020204" pitchFamily="34" charset="0"/>
              <a:buNone/>
            </a:pPr>
            <a:r>
              <a:rPr lang="ja-JP" altLang="en-US" sz="1400" dirty="0">
                <a:solidFill>
                  <a:schemeClr val="tx1">
                    <a:alpha val="80000"/>
                  </a:schemeClr>
                </a:solidFill>
              </a:rPr>
              <a:t>┠─</a:t>
            </a:r>
            <a:r>
              <a:rPr lang="en-US" altLang="ja-JP" sz="1400" dirty="0">
                <a:solidFill>
                  <a:schemeClr val="tx1">
                    <a:alpha val="80000"/>
                  </a:schemeClr>
                </a:solidFill>
              </a:rPr>
              <a:t>models.py…………</a:t>
            </a:r>
            <a:r>
              <a:rPr lang="ja-JP" altLang="en-US" sz="1400" dirty="0">
                <a:solidFill>
                  <a:schemeClr val="tx1">
                    <a:alpha val="80000"/>
                  </a:schemeClr>
                </a:solidFill>
              </a:rPr>
              <a:t>データベースのテーブル構造の設計</a:t>
            </a:r>
            <a:endParaRPr lang="en-US" altLang="ja-JP" sz="1400" dirty="0">
              <a:solidFill>
                <a:schemeClr val="tx1">
                  <a:alpha val="80000"/>
                </a:schemeClr>
              </a:solidFill>
            </a:endParaRPr>
          </a:p>
          <a:p>
            <a:pPr marL="0" indent="0">
              <a:spcBef>
                <a:spcPts val="0"/>
              </a:spcBef>
              <a:buSzPts val="1400"/>
              <a:buNone/>
            </a:pPr>
            <a:r>
              <a:rPr lang="ja-JP" altLang="en-US" sz="1400" dirty="0">
                <a:solidFill>
                  <a:schemeClr val="tx1">
                    <a:alpha val="80000"/>
                  </a:schemeClr>
                </a:solidFill>
              </a:rPr>
              <a:t>┠─</a:t>
            </a:r>
            <a:r>
              <a:rPr lang="en-US" altLang="ja-JP" sz="1400" dirty="0" err="1">
                <a:solidFill>
                  <a:schemeClr val="tx1">
                    <a:alpha val="80000"/>
                  </a:schemeClr>
                </a:solidFill>
              </a:rPr>
              <a:t>schema.sql</a:t>
            </a:r>
            <a:r>
              <a:rPr lang="en-US" altLang="ja-JP" sz="1400" dirty="0">
                <a:solidFill>
                  <a:schemeClr val="tx1">
                    <a:alpha val="80000"/>
                  </a:schemeClr>
                </a:solidFill>
              </a:rPr>
              <a:t>...........</a:t>
            </a:r>
            <a:r>
              <a:rPr lang="ja-JP" altLang="en-US" sz="1400" dirty="0">
                <a:solidFill>
                  <a:schemeClr val="tx1">
                    <a:alpha val="80000"/>
                  </a:schemeClr>
                </a:solidFill>
              </a:rPr>
              <a:t>テーブルを作成する命令</a:t>
            </a:r>
            <a:endParaRPr lang="en-US" altLang="ja-JP" sz="1400" dirty="0">
              <a:solidFill>
                <a:schemeClr val="tx1">
                  <a:alpha val="80000"/>
                </a:schemeClr>
              </a:solidFill>
            </a:endParaRPr>
          </a:p>
          <a:p>
            <a:pPr marL="0" indent="0">
              <a:spcBef>
                <a:spcPts val="0"/>
              </a:spcBef>
              <a:buSzPts val="1400"/>
              <a:buFont typeface="Arial" panose="020B0604020202020204" pitchFamily="34" charset="0"/>
              <a:buNone/>
            </a:pPr>
            <a:r>
              <a:rPr lang="ja-JP" altLang="en-US" sz="1400" dirty="0">
                <a:solidFill>
                  <a:schemeClr val="tx1">
                    <a:alpha val="80000"/>
                  </a:schemeClr>
                </a:solidFill>
              </a:rPr>
              <a:t>┠─レシピ</a:t>
            </a:r>
            <a:r>
              <a:rPr lang="en-US" altLang="ja-JP" sz="1400" dirty="0">
                <a:solidFill>
                  <a:schemeClr val="tx1">
                    <a:alpha val="80000"/>
                  </a:schemeClr>
                </a:solidFill>
              </a:rPr>
              <a:t>db.xlsx</a:t>
            </a:r>
          </a:p>
          <a:p>
            <a:pPr marL="0" indent="0">
              <a:spcBef>
                <a:spcPts val="0"/>
              </a:spcBef>
              <a:buSzPts val="1400"/>
              <a:buNone/>
            </a:pPr>
            <a:r>
              <a:rPr lang="ja-JP" altLang="en-US" sz="1400" dirty="0">
                <a:solidFill>
                  <a:schemeClr val="tx1">
                    <a:alpha val="80000"/>
                  </a:schemeClr>
                </a:solidFill>
              </a:rPr>
              <a:t>┠─分量・材料</a:t>
            </a:r>
            <a:r>
              <a:rPr lang="en-US" altLang="ja-JP" sz="1400" dirty="0">
                <a:solidFill>
                  <a:schemeClr val="tx1">
                    <a:alpha val="80000"/>
                  </a:schemeClr>
                </a:solidFill>
              </a:rPr>
              <a:t>.xlsx</a:t>
            </a:r>
            <a:r>
              <a:rPr lang="ja-JP" altLang="en-US" sz="1400" dirty="0">
                <a:solidFill>
                  <a:schemeClr val="tx1">
                    <a:alpha val="80000"/>
                  </a:schemeClr>
                </a:solidFill>
              </a:rPr>
              <a:t>　　</a:t>
            </a:r>
            <a:r>
              <a:rPr lang="ja-JP" altLang="en-US" sz="1400" b="1" dirty="0">
                <a:solidFill>
                  <a:schemeClr val="tx1">
                    <a:alpha val="80000"/>
                  </a:schemeClr>
                </a:solidFill>
              </a:rPr>
              <a:t>アプリケーションに取り込むためのマスタデータ</a:t>
            </a:r>
          </a:p>
          <a:p>
            <a:pPr marL="0" indent="0">
              <a:spcBef>
                <a:spcPts val="0"/>
              </a:spcBef>
              <a:buSzPts val="1400"/>
              <a:buNone/>
            </a:pPr>
            <a:r>
              <a:rPr lang="ja-JP" altLang="en-US" sz="1400" dirty="0">
                <a:solidFill>
                  <a:schemeClr val="tx1">
                    <a:alpha val="80000"/>
                  </a:schemeClr>
                </a:solidFill>
              </a:rPr>
              <a:t>┗─調理手順</a:t>
            </a:r>
            <a:r>
              <a:rPr lang="en-US" altLang="ja-JP" sz="1400" dirty="0">
                <a:solidFill>
                  <a:schemeClr val="tx1">
                    <a:alpha val="80000"/>
                  </a:schemeClr>
                </a:solidFill>
              </a:rPr>
              <a:t>.xlsx</a:t>
            </a:r>
            <a:endParaRPr lang="ja-JP" altLang="en-US" sz="1400" dirty="0">
              <a:solidFill>
                <a:schemeClr val="tx1">
                  <a:alpha val="80000"/>
                </a:schemeClr>
              </a:solidFill>
            </a:endParaRPr>
          </a:p>
        </p:txBody>
      </p:sp>
      <p:sp>
        <p:nvSpPr>
          <p:cNvPr id="9" name="吹き出し: 角を丸めた四角形 8">
            <a:extLst>
              <a:ext uri="{FF2B5EF4-FFF2-40B4-BE49-F238E27FC236}">
                <a16:creationId xmlns:a16="http://schemas.microsoft.com/office/drawing/2014/main" id="{66BFEA2D-30FD-5901-B202-D021D70C192D}"/>
              </a:ext>
            </a:extLst>
          </p:cNvPr>
          <p:cNvSpPr/>
          <p:nvPr/>
        </p:nvSpPr>
        <p:spPr>
          <a:xfrm>
            <a:off x="6739003" y="3603306"/>
            <a:ext cx="4781665" cy="863281"/>
          </a:xfrm>
          <a:prstGeom prst="wedgeRoundRectCallout">
            <a:avLst>
              <a:gd name="adj1" fmla="val 21997"/>
              <a:gd name="adj2" fmla="val 6836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400" dirty="0"/>
              <a:t>主にデータベースファイル、仮想環境用フォルダ、</a:t>
            </a:r>
            <a:endParaRPr kumimoji="1" lang="en-US" altLang="ja-JP" sz="1400" dirty="0"/>
          </a:p>
          <a:p>
            <a:pPr algn="ctr"/>
            <a:r>
              <a:rPr kumimoji="1" lang="en-US" altLang="ja-JP" sz="1400" dirty="0"/>
              <a:t>Exe</a:t>
            </a:r>
            <a:r>
              <a:rPr kumimoji="1" lang="ja-JP" altLang="en-US" sz="1400" dirty="0"/>
              <a:t>化用フォルダプログラムフォルダに分かれているよ</a:t>
            </a:r>
            <a:endParaRPr kumimoji="1" lang="en-US" altLang="ja-JP" sz="1400" dirty="0"/>
          </a:p>
        </p:txBody>
      </p:sp>
      <p:sp>
        <p:nvSpPr>
          <p:cNvPr id="3" name="右中かっこ 2">
            <a:extLst>
              <a:ext uri="{FF2B5EF4-FFF2-40B4-BE49-F238E27FC236}">
                <a16:creationId xmlns:a16="http://schemas.microsoft.com/office/drawing/2014/main" id="{3A7E141D-D174-FD99-CF11-DD1AFC51D1EB}"/>
              </a:ext>
            </a:extLst>
          </p:cNvPr>
          <p:cNvSpPr/>
          <p:nvPr/>
        </p:nvSpPr>
        <p:spPr>
          <a:xfrm>
            <a:off x="2322387" y="6170797"/>
            <a:ext cx="182819" cy="488515"/>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1167581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D7F2B5E3-A7BE-6183-A939-524E80666425}"/>
              </a:ext>
            </a:extLst>
          </p:cNvPr>
          <p:cNvSpPr>
            <a:spLocks noGrp="1"/>
          </p:cNvSpPr>
          <p:nvPr>
            <p:ph type="title"/>
          </p:nvPr>
        </p:nvSpPr>
        <p:spPr>
          <a:xfrm>
            <a:off x="873867" y="844977"/>
            <a:ext cx="6155988" cy="1054308"/>
          </a:xfrm>
        </p:spPr>
        <p:txBody>
          <a:bodyPr anchor="b">
            <a:normAutofit/>
          </a:bodyPr>
          <a:lstStyle/>
          <a:p>
            <a:r>
              <a:rPr kumimoji="1" lang="ja-JP" altLang="en-US" dirty="0"/>
              <a:t>🤖機能仕様</a:t>
            </a:r>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0C26ED38-F83A-A8A8-34C3-9C33A1A58EC1}"/>
              </a:ext>
            </a:extLst>
          </p:cNvPr>
          <p:cNvSpPr>
            <a:spLocks noGrp="1"/>
          </p:cNvSpPr>
          <p:nvPr>
            <p:ph idx="1"/>
          </p:nvPr>
        </p:nvSpPr>
        <p:spPr>
          <a:xfrm>
            <a:off x="715277" y="2143690"/>
            <a:ext cx="8715806" cy="4559320"/>
          </a:xfrm>
        </p:spPr>
        <p:txBody>
          <a:bodyPr anchor="t">
            <a:noAutofit/>
          </a:bodyPr>
          <a:lstStyle/>
          <a:p>
            <a:pPr marL="0" lvl="0" indent="0">
              <a:spcBef>
                <a:spcPts val="0"/>
              </a:spcBef>
              <a:spcAft>
                <a:spcPts val="600"/>
              </a:spcAft>
              <a:buClr>
                <a:schemeClr val="dk1"/>
              </a:buClr>
              <a:buSzPts val="2000"/>
              <a:buNone/>
            </a:pPr>
            <a:r>
              <a:rPr lang="en-US" altLang="ja-JP" sz="1800" b="1" dirty="0">
                <a:solidFill>
                  <a:schemeClr val="tx1">
                    <a:alpha val="80000"/>
                  </a:schemeClr>
                </a:solidFill>
                <a:latin typeface="Arial"/>
                <a:ea typeface="Arial"/>
                <a:cs typeface="Arial"/>
                <a:sym typeface="Arial"/>
              </a:rPr>
              <a:t>1. </a:t>
            </a:r>
            <a:r>
              <a:rPr lang="ja-JP" altLang="en-US" sz="1800" b="1" dirty="0">
                <a:solidFill>
                  <a:schemeClr val="tx1">
                    <a:alpha val="80000"/>
                  </a:schemeClr>
                </a:solidFill>
                <a:latin typeface="Arial"/>
                <a:ea typeface="Arial"/>
                <a:cs typeface="Arial"/>
                <a:sym typeface="Arial"/>
              </a:rPr>
              <a:t> 在庫一覧表示</a:t>
            </a:r>
            <a:endParaRPr lang="ja-JP" altLang="en-US" sz="1800" dirty="0">
              <a:solidFill>
                <a:schemeClr val="tx1">
                  <a:alpha val="80000"/>
                </a:schemeClr>
              </a:solidFill>
            </a:endParaRPr>
          </a:p>
          <a:p>
            <a:pPr marL="0" lvl="0" indent="0">
              <a:spcBef>
                <a:spcPts val="0"/>
              </a:spcBef>
              <a:spcAft>
                <a:spcPts val="600"/>
              </a:spcAft>
              <a:buClr>
                <a:schemeClr val="dk1"/>
              </a:buClr>
              <a:buSzPts val="2000"/>
              <a:buNone/>
            </a:pPr>
            <a:r>
              <a:rPr lang="ja-JP" altLang="en-US" sz="1800" dirty="0">
                <a:solidFill>
                  <a:schemeClr val="tx1">
                    <a:alpha val="80000"/>
                  </a:schemeClr>
                </a:solidFill>
                <a:latin typeface="Arial"/>
                <a:ea typeface="Arial"/>
                <a:cs typeface="Arial"/>
                <a:sym typeface="Arial"/>
              </a:rPr>
              <a:t> 　登録された在庫を一覧表示</a:t>
            </a:r>
            <a:r>
              <a:rPr lang="ja-JP" altLang="en-US" sz="1800" dirty="0">
                <a:solidFill>
                  <a:schemeClr val="tx1">
                    <a:alpha val="80000"/>
                  </a:schemeClr>
                </a:solidFill>
              </a:rPr>
              <a:t>　数量変更、削除機能</a:t>
            </a:r>
            <a:endParaRPr lang="ja-JP" altLang="en-US" sz="1800" dirty="0">
              <a:solidFill>
                <a:schemeClr val="tx1">
                  <a:alpha val="80000"/>
                </a:schemeClr>
              </a:solidFill>
              <a:latin typeface="Arial"/>
              <a:ea typeface="Arial"/>
              <a:cs typeface="Arial"/>
              <a:sym typeface="Arial"/>
            </a:endParaRPr>
          </a:p>
          <a:p>
            <a:pPr marL="0" lvl="0" indent="0">
              <a:spcBef>
                <a:spcPts val="0"/>
              </a:spcBef>
              <a:spcAft>
                <a:spcPts val="600"/>
              </a:spcAft>
              <a:buClr>
                <a:schemeClr val="dk1"/>
              </a:buClr>
              <a:buSzPts val="2000"/>
              <a:buNone/>
            </a:pPr>
            <a:r>
              <a:rPr lang="en-US" altLang="ja-JP" sz="1800" b="1" dirty="0">
                <a:solidFill>
                  <a:schemeClr val="tx1">
                    <a:alpha val="80000"/>
                  </a:schemeClr>
                </a:solidFill>
                <a:latin typeface="Arial"/>
                <a:ea typeface="Arial"/>
                <a:cs typeface="Arial"/>
                <a:sym typeface="Arial"/>
              </a:rPr>
              <a:t>2.</a:t>
            </a:r>
            <a:r>
              <a:rPr lang="ja-JP" altLang="en-US" sz="1800" b="1" dirty="0">
                <a:solidFill>
                  <a:schemeClr val="tx1">
                    <a:alpha val="80000"/>
                  </a:schemeClr>
                </a:solidFill>
                <a:latin typeface="Arial"/>
                <a:ea typeface="Arial"/>
                <a:cs typeface="Arial"/>
                <a:sym typeface="Arial"/>
              </a:rPr>
              <a:t> 賞味期限アラート</a:t>
            </a:r>
          </a:p>
          <a:p>
            <a:pPr marL="0" lvl="0" indent="0">
              <a:spcBef>
                <a:spcPts val="0"/>
              </a:spcBef>
              <a:spcAft>
                <a:spcPts val="600"/>
              </a:spcAft>
              <a:buClr>
                <a:schemeClr val="dk1"/>
              </a:buClr>
              <a:buSzPts val="2000"/>
              <a:buNone/>
            </a:pPr>
            <a:r>
              <a:rPr lang="ja-JP" altLang="en-US" sz="1800" b="1" dirty="0">
                <a:solidFill>
                  <a:schemeClr val="tx1">
                    <a:alpha val="80000"/>
                  </a:schemeClr>
                </a:solidFill>
              </a:rPr>
              <a:t>　 </a:t>
            </a:r>
            <a:r>
              <a:rPr lang="ja-JP" altLang="en-US" sz="1800" dirty="0">
                <a:solidFill>
                  <a:schemeClr val="tx1">
                    <a:alpha val="80000"/>
                  </a:schemeClr>
                </a:solidFill>
              </a:rPr>
              <a:t>賞味期限を判定　 期限切れ・期限３日：赤表示 </a:t>
            </a:r>
            <a:endParaRPr lang="ja-JP" altLang="en-US" sz="1800" b="1" dirty="0">
              <a:solidFill>
                <a:schemeClr val="tx1">
                  <a:alpha val="80000"/>
                </a:schemeClr>
              </a:solidFill>
              <a:latin typeface="Arial"/>
              <a:ea typeface="Arial"/>
              <a:cs typeface="Arial"/>
              <a:sym typeface="Arial"/>
            </a:endParaRPr>
          </a:p>
          <a:p>
            <a:pPr marL="0" lvl="0" indent="0">
              <a:spcBef>
                <a:spcPts val="0"/>
              </a:spcBef>
              <a:spcAft>
                <a:spcPts val="600"/>
              </a:spcAft>
              <a:buClr>
                <a:schemeClr val="dk1"/>
              </a:buClr>
              <a:buSzPts val="2000"/>
              <a:buNone/>
            </a:pPr>
            <a:r>
              <a:rPr lang="en-US" altLang="ja-JP" sz="1800" b="1" dirty="0">
                <a:solidFill>
                  <a:schemeClr val="tx1">
                    <a:alpha val="80000"/>
                  </a:schemeClr>
                </a:solidFill>
                <a:latin typeface="Arial"/>
                <a:ea typeface="Arial"/>
                <a:cs typeface="Arial"/>
                <a:sym typeface="Arial"/>
              </a:rPr>
              <a:t>3. </a:t>
            </a:r>
            <a:r>
              <a:rPr lang="ja-JP" altLang="en-US" sz="1800" b="1" dirty="0">
                <a:solidFill>
                  <a:schemeClr val="tx1">
                    <a:alpha val="80000"/>
                  </a:schemeClr>
                </a:solidFill>
                <a:latin typeface="Arial"/>
                <a:ea typeface="Arial"/>
                <a:cs typeface="Arial"/>
                <a:sym typeface="Arial"/>
              </a:rPr>
              <a:t>在庫追加・削除</a:t>
            </a:r>
            <a:endParaRPr lang="ja-JP" altLang="en-US" sz="1800" dirty="0">
              <a:solidFill>
                <a:schemeClr val="tx1">
                  <a:alpha val="80000"/>
                </a:schemeClr>
              </a:solidFill>
            </a:endParaRPr>
          </a:p>
          <a:p>
            <a:pPr marL="0" lvl="0" indent="0">
              <a:spcBef>
                <a:spcPts val="0"/>
              </a:spcBef>
              <a:spcAft>
                <a:spcPts val="600"/>
              </a:spcAft>
              <a:buClr>
                <a:schemeClr val="dk1"/>
              </a:buClr>
              <a:buSzPts val="2000"/>
              <a:buNone/>
            </a:pPr>
            <a:r>
              <a:rPr lang="ja-JP" altLang="en-US" sz="1800" dirty="0">
                <a:solidFill>
                  <a:schemeClr val="tx1">
                    <a:alpha val="80000"/>
                  </a:schemeClr>
                </a:solidFill>
                <a:latin typeface="Arial"/>
                <a:ea typeface="Arial"/>
                <a:cs typeface="Arial"/>
                <a:sym typeface="Arial"/>
              </a:rPr>
              <a:t> 　フォームから新規アイテムを登録可能</a:t>
            </a:r>
            <a:endParaRPr lang="ja-JP" altLang="en-US" sz="1800" dirty="0">
              <a:solidFill>
                <a:schemeClr val="tx1">
                  <a:alpha val="80000"/>
                </a:schemeClr>
              </a:solidFill>
            </a:endParaRPr>
          </a:p>
          <a:p>
            <a:pPr marL="0" lvl="0" indent="0">
              <a:spcBef>
                <a:spcPts val="0"/>
              </a:spcBef>
              <a:spcAft>
                <a:spcPts val="600"/>
              </a:spcAft>
              <a:buClr>
                <a:schemeClr val="dk1"/>
              </a:buClr>
              <a:buSzPts val="2000"/>
              <a:buNone/>
            </a:pPr>
            <a:r>
              <a:rPr lang="ja-JP" altLang="en-US" sz="1800" dirty="0">
                <a:solidFill>
                  <a:schemeClr val="tx1">
                    <a:alpha val="80000"/>
                  </a:schemeClr>
                </a:solidFill>
                <a:latin typeface="Arial"/>
                <a:ea typeface="Arial"/>
                <a:cs typeface="Arial"/>
                <a:sym typeface="Arial"/>
              </a:rPr>
              <a:t> 　入力項目：商品名、分類、数量、</a:t>
            </a:r>
            <a:r>
              <a:rPr lang="ja-JP" altLang="en-US" sz="1800" u="sng" dirty="0">
                <a:solidFill>
                  <a:schemeClr val="tx1">
                    <a:alpha val="80000"/>
                  </a:schemeClr>
                </a:solidFill>
                <a:latin typeface="Arial"/>
                <a:ea typeface="Arial"/>
                <a:cs typeface="Arial"/>
                <a:sym typeface="Arial"/>
              </a:rPr>
              <a:t>賞味期限</a:t>
            </a:r>
            <a:endParaRPr lang="ja-JP" altLang="en-US" sz="1800" b="1" u="sng" dirty="0">
              <a:solidFill>
                <a:schemeClr val="tx1">
                  <a:alpha val="80000"/>
                </a:schemeClr>
              </a:solidFill>
              <a:latin typeface="Arial"/>
              <a:ea typeface="Arial"/>
              <a:cs typeface="Arial"/>
              <a:sym typeface="Arial"/>
            </a:endParaRPr>
          </a:p>
          <a:p>
            <a:pPr marL="0" lvl="0" indent="0">
              <a:spcBef>
                <a:spcPts val="0"/>
              </a:spcBef>
              <a:spcAft>
                <a:spcPts val="600"/>
              </a:spcAft>
              <a:buClr>
                <a:schemeClr val="dk1"/>
              </a:buClr>
              <a:buSzPts val="2000"/>
              <a:buNone/>
            </a:pPr>
            <a:r>
              <a:rPr lang="en-US" altLang="ja-JP" sz="1800" b="1" dirty="0">
                <a:solidFill>
                  <a:schemeClr val="tx1">
                    <a:alpha val="80000"/>
                  </a:schemeClr>
                </a:solidFill>
                <a:latin typeface="Arial"/>
                <a:ea typeface="Arial"/>
                <a:cs typeface="Arial"/>
                <a:sym typeface="Arial"/>
              </a:rPr>
              <a:t>4. </a:t>
            </a:r>
            <a:r>
              <a:rPr lang="ja-JP" altLang="en-US" sz="1800" b="1" dirty="0">
                <a:solidFill>
                  <a:schemeClr val="tx1">
                    <a:alpha val="80000"/>
                  </a:schemeClr>
                </a:solidFill>
                <a:latin typeface="Arial"/>
                <a:ea typeface="Arial"/>
                <a:cs typeface="Arial"/>
                <a:sym typeface="Arial"/>
              </a:rPr>
              <a:t> データベース管理</a:t>
            </a:r>
            <a:endParaRPr lang="ja-JP" altLang="en-US" sz="1800" dirty="0">
              <a:solidFill>
                <a:schemeClr val="tx1">
                  <a:alpha val="80000"/>
                </a:schemeClr>
              </a:solidFill>
            </a:endParaRPr>
          </a:p>
          <a:p>
            <a:pPr marL="0" lvl="0" indent="0">
              <a:spcBef>
                <a:spcPts val="0"/>
              </a:spcBef>
              <a:spcAft>
                <a:spcPts val="600"/>
              </a:spcAft>
              <a:buClr>
                <a:schemeClr val="dk1"/>
              </a:buClr>
              <a:buSzPts val="2000"/>
              <a:buNone/>
            </a:pPr>
            <a:r>
              <a:rPr lang="en-US" altLang="ja-JP" sz="1800" b="1" dirty="0">
                <a:solidFill>
                  <a:schemeClr val="tx1">
                    <a:alpha val="80000"/>
                  </a:schemeClr>
                </a:solidFill>
              </a:rPr>
              <a:t>5. </a:t>
            </a:r>
            <a:r>
              <a:rPr lang="ja-JP" altLang="en-US" sz="1800" b="1" dirty="0">
                <a:solidFill>
                  <a:schemeClr val="tx1">
                    <a:alpha val="80000"/>
                  </a:schemeClr>
                </a:solidFill>
              </a:rPr>
              <a:t>ブラウザ自動起動・実行ファイル化</a:t>
            </a:r>
          </a:p>
          <a:p>
            <a:pPr marL="0" lvl="0" indent="0">
              <a:spcBef>
                <a:spcPts val="0"/>
              </a:spcBef>
              <a:spcAft>
                <a:spcPts val="600"/>
              </a:spcAft>
              <a:buClr>
                <a:schemeClr val="dk1"/>
              </a:buClr>
              <a:buSzPts val="2000"/>
              <a:buNone/>
            </a:pPr>
            <a:r>
              <a:rPr lang="ja-JP" altLang="en-US" sz="1800" dirty="0">
                <a:solidFill>
                  <a:schemeClr val="tx1">
                    <a:alpha val="80000"/>
                  </a:schemeClr>
                </a:solidFill>
                <a:latin typeface="Arial"/>
                <a:ea typeface="Arial"/>
                <a:cs typeface="Arial"/>
                <a:sym typeface="Arial"/>
              </a:rPr>
              <a:t>　コマンドから実行</a:t>
            </a:r>
            <a:r>
              <a:rPr lang="ja-JP" altLang="en-US" sz="1800" dirty="0">
                <a:solidFill>
                  <a:schemeClr val="tx1">
                    <a:alpha val="80000"/>
                  </a:schemeClr>
                </a:solidFill>
              </a:rPr>
              <a:t>時→ブラウザ自動起動　</a:t>
            </a:r>
            <a:r>
              <a:rPr lang="en-US" altLang="ja-JP" sz="1800" dirty="0">
                <a:solidFill>
                  <a:schemeClr val="tx1">
                    <a:alpha val="80000"/>
                  </a:schemeClr>
                </a:solidFill>
              </a:rPr>
              <a:t>exe</a:t>
            </a:r>
            <a:r>
              <a:rPr lang="ja-JP" altLang="en-US" sz="1800" dirty="0">
                <a:solidFill>
                  <a:schemeClr val="tx1">
                    <a:alpha val="80000"/>
                  </a:schemeClr>
                </a:solidFill>
              </a:rPr>
              <a:t>化で起動を容易に</a:t>
            </a:r>
            <a:endParaRPr lang="en-US" altLang="ja-JP" sz="1800" dirty="0">
              <a:solidFill>
                <a:schemeClr val="tx1">
                  <a:alpha val="80000"/>
                </a:schemeClr>
              </a:solidFill>
            </a:endParaRPr>
          </a:p>
          <a:p>
            <a:pPr marL="0" lvl="0" indent="0">
              <a:spcBef>
                <a:spcPts val="0"/>
              </a:spcBef>
              <a:spcAft>
                <a:spcPts val="600"/>
              </a:spcAft>
              <a:buClr>
                <a:schemeClr val="dk1"/>
              </a:buClr>
              <a:buSzPts val="2000"/>
              <a:buNone/>
            </a:pPr>
            <a:r>
              <a:rPr lang="en-US" altLang="ja-JP" sz="1800" b="1" dirty="0">
                <a:solidFill>
                  <a:schemeClr val="tx1">
                    <a:alpha val="80000"/>
                  </a:schemeClr>
                </a:solidFill>
              </a:rPr>
              <a:t>6.</a:t>
            </a:r>
            <a:r>
              <a:rPr lang="ja-JP" altLang="en-US" sz="1800" b="1" dirty="0">
                <a:solidFill>
                  <a:schemeClr val="tx1">
                    <a:alpha val="80000"/>
                  </a:schemeClr>
                </a:solidFill>
              </a:rPr>
              <a:t>　スマホでの操作</a:t>
            </a:r>
            <a:endParaRPr lang="en-US" altLang="ja-JP" sz="1800" b="1" dirty="0">
              <a:solidFill>
                <a:schemeClr val="tx1">
                  <a:alpha val="80000"/>
                </a:schemeClr>
              </a:solidFill>
            </a:endParaRPr>
          </a:p>
          <a:p>
            <a:pPr marL="0" lvl="0" indent="0">
              <a:spcBef>
                <a:spcPts val="0"/>
              </a:spcBef>
              <a:spcAft>
                <a:spcPts val="600"/>
              </a:spcAft>
              <a:buClr>
                <a:schemeClr val="dk1"/>
              </a:buClr>
              <a:buSzPts val="2000"/>
              <a:buNone/>
            </a:pPr>
            <a:r>
              <a:rPr lang="ja-JP" altLang="en-US" sz="1800" b="1" dirty="0">
                <a:solidFill>
                  <a:schemeClr val="tx1">
                    <a:alpha val="80000"/>
                  </a:schemeClr>
                </a:solidFill>
              </a:rPr>
              <a:t>　レスポンシブデザイン、ファーストビューでの視認性向上</a:t>
            </a:r>
            <a:endParaRPr lang="en-US" altLang="ja-JP" sz="1800" b="1" dirty="0">
              <a:solidFill>
                <a:schemeClr val="tx1">
                  <a:alpha val="80000"/>
                </a:schemeClr>
              </a:solidFill>
            </a:endParaRPr>
          </a:p>
          <a:p>
            <a:pPr marL="0" lvl="0" indent="0">
              <a:spcBef>
                <a:spcPts val="0"/>
              </a:spcBef>
              <a:spcAft>
                <a:spcPts val="600"/>
              </a:spcAft>
              <a:buClr>
                <a:schemeClr val="dk1"/>
              </a:buClr>
              <a:buSzPts val="2000"/>
              <a:buNone/>
            </a:pPr>
            <a:r>
              <a:rPr lang="ja-JP" altLang="en-US" sz="1800" b="1" dirty="0">
                <a:solidFill>
                  <a:schemeClr val="tx1">
                    <a:alpha val="80000"/>
                  </a:schemeClr>
                </a:solidFill>
              </a:rPr>
              <a:t>　外部サーバーを使用せずローカル</a:t>
            </a:r>
            <a:r>
              <a:rPr lang="en-US" altLang="ja-JP" sz="1800" b="1" dirty="0">
                <a:solidFill>
                  <a:schemeClr val="tx1">
                    <a:alpha val="80000"/>
                  </a:schemeClr>
                </a:solidFill>
              </a:rPr>
              <a:t>PC</a:t>
            </a:r>
            <a:r>
              <a:rPr lang="ja-JP" altLang="en-US" sz="1800" b="1" dirty="0">
                <a:solidFill>
                  <a:schemeClr val="tx1">
                    <a:alpha val="80000"/>
                  </a:schemeClr>
                </a:solidFill>
              </a:rPr>
              <a:t>内で完結</a:t>
            </a:r>
          </a:p>
        </p:txBody>
      </p:sp>
      <p:pic>
        <p:nvPicPr>
          <p:cNvPr id="4" name="図 3" descr="グラフィカル ユーザー インターフェイス が含まれている画像&#10;&#10;AI 生成コンテンツは誤りを含む可能性があります。">
            <a:extLst>
              <a:ext uri="{FF2B5EF4-FFF2-40B4-BE49-F238E27FC236}">
                <a16:creationId xmlns:a16="http://schemas.microsoft.com/office/drawing/2014/main" id="{B6B0CB2E-0541-67CD-17A9-9FCCB34AF33C}"/>
              </a:ext>
            </a:extLst>
          </p:cNvPr>
          <p:cNvPicPr>
            <a:picLocks noChangeAspect="1"/>
          </p:cNvPicPr>
          <p:nvPr/>
        </p:nvPicPr>
        <p:blipFill>
          <a:blip r:embed="rId3">
            <a:extLst>
              <a:ext uri="{28A0092B-C50C-407E-A947-70E740481C1C}">
                <a14:useLocalDpi xmlns:a14="http://schemas.microsoft.com/office/drawing/2010/main" val="0"/>
              </a:ext>
            </a:extLst>
          </a:blip>
          <a:srcRect l="10900" t="52658" r="53656" b="8001"/>
          <a:stretch>
            <a:fillRect/>
          </a:stretch>
        </p:blipFill>
        <p:spPr>
          <a:xfrm rot="20527757">
            <a:off x="9983866" y="4567323"/>
            <a:ext cx="1525969" cy="1693747"/>
          </a:xfrm>
          <a:prstGeom prst="rect">
            <a:avLst/>
          </a:prstGeom>
        </p:spPr>
      </p:pic>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
        <p:nvSpPr>
          <p:cNvPr id="5" name="吹き出し: 角を丸めた四角形 4">
            <a:extLst>
              <a:ext uri="{FF2B5EF4-FFF2-40B4-BE49-F238E27FC236}">
                <a16:creationId xmlns:a16="http://schemas.microsoft.com/office/drawing/2014/main" id="{AC8FA63F-1DD8-C744-3A50-E75E4442AFEE}"/>
              </a:ext>
            </a:extLst>
          </p:cNvPr>
          <p:cNvSpPr/>
          <p:nvPr/>
        </p:nvSpPr>
        <p:spPr>
          <a:xfrm>
            <a:off x="7375701" y="5464690"/>
            <a:ext cx="2385097" cy="747023"/>
          </a:xfrm>
          <a:prstGeom prst="wedgeRoundRectCallout">
            <a:avLst>
              <a:gd name="adj1" fmla="val 57512"/>
              <a:gd name="adj2" fmla="val -27866"/>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賞味期限は予め決めて</a:t>
            </a:r>
            <a:endParaRPr kumimoji="1" lang="en-US" altLang="ja-JP" sz="1600" dirty="0"/>
          </a:p>
          <a:p>
            <a:pPr algn="ctr"/>
            <a:r>
              <a:rPr kumimoji="1" lang="ja-JP" altLang="en-US" sz="1600" dirty="0"/>
              <a:t>手動入力しているよ</a:t>
            </a:r>
          </a:p>
        </p:txBody>
      </p:sp>
      <p:graphicFrame>
        <p:nvGraphicFramePr>
          <p:cNvPr id="6" name="表 5">
            <a:extLst>
              <a:ext uri="{FF2B5EF4-FFF2-40B4-BE49-F238E27FC236}">
                <a16:creationId xmlns:a16="http://schemas.microsoft.com/office/drawing/2014/main" id="{9EE53473-D4AD-4F3D-8DA8-BC92BDE7C1D7}"/>
              </a:ext>
            </a:extLst>
          </p:cNvPr>
          <p:cNvGraphicFramePr>
            <a:graphicFrameLocks noGrp="1"/>
          </p:cNvGraphicFramePr>
          <p:nvPr>
            <p:extLst>
              <p:ext uri="{D42A27DB-BD31-4B8C-83A1-F6EECF244321}">
                <p14:modId xmlns:p14="http://schemas.microsoft.com/office/powerpoint/2010/main" val="2336962330"/>
              </p:ext>
            </p:extLst>
          </p:nvPr>
        </p:nvGraphicFramePr>
        <p:xfrm>
          <a:off x="7854253" y="2495129"/>
          <a:ext cx="2565928" cy="1880452"/>
        </p:xfrm>
        <a:graphic>
          <a:graphicData uri="http://schemas.openxmlformats.org/drawingml/2006/table">
            <a:tbl>
              <a:tblPr firstRow="1" bandRow="1">
                <a:tableStyleId>{5C22544A-7EE6-4342-B048-85BDC9FD1C3A}</a:tableStyleId>
              </a:tblPr>
              <a:tblGrid>
                <a:gridCol w="1651527">
                  <a:extLst>
                    <a:ext uri="{9D8B030D-6E8A-4147-A177-3AD203B41FA5}">
                      <a16:colId xmlns:a16="http://schemas.microsoft.com/office/drawing/2014/main" val="3697212356"/>
                    </a:ext>
                  </a:extLst>
                </a:gridCol>
                <a:gridCol w="914401">
                  <a:extLst>
                    <a:ext uri="{9D8B030D-6E8A-4147-A177-3AD203B41FA5}">
                      <a16:colId xmlns:a16="http://schemas.microsoft.com/office/drawing/2014/main" val="3269025106"/>
                    </a:ext>
                  </a:extLst>
                </a:gridCol>
              </a:tblGrid>
              <a:tr h="0">
                <a:tc>
                  <a:txBody>
                    <a:bodyPr/>
                    <a:lstStyle/>
                    <a:p>
                      <a:r>
                        <a:rPr kumimoji="1" lang="ja-JP" altLang="en-US" sz="1400" dirty="0"/>
                        <a:t>品名</a:t>
                      </a:r>
                    </a:p>
                  </a:txBody>
                  <a:tcPr/>
                </a:tc>
                <a:tc>
                  <a:txBody>
                    <a:bodyPr/>
                    <a:lstStyle/>
                    <a:p>
                      <a:r>
                        <a:rPr kumimoji="1" lang="ja-JP" altLang="en-US" sz="1400" dirty="0"/>
                        <a:t>期限</a:t>
                      </a:r>
                    </a:p>
                  </a:txBody>
                  <a:tcPr/>
                </a:tc>
                <a:extLst>
                  <a:ext uri="{0D108BD9-81ED-4DB2-BD59-A6C34878D82A}">
                    <a16:rowId xmlns:a16="http://schemas.microsoft.com/office/drawing/2014/main" val="3513441583"/>
                  </a:ext>
                </a:extLst>
              </a:tr>
              <a:tr h="284814">
                <a:tc>
                  <a:txBody>
                    <a:bodyPr/>
                    <a:lstStyle/>
                    <a:p>
                      <a:r>
                        <a:rPr kumimoji="1" lang="ja-JP" altLang="en-US" sz="1400" dirty="0"/>
                        <a:t>生肉（冷蔵）</a:t>
                      </a:r>
                    </a:p>
                  </a:txBody>
                  <a:tcPr/>
                </a:tc>
                <a:tc>
                  <a:txBody>
                    <a:bodyPr/>
                    <a:lstStyle/>
                    <a:p>
                      <a:r>
                        <a:rPr kumimoji="1" lang="ja-JP" altLang="en-US" sz="1400" dirty="0"/>
                        <a:t>２－３日</a:t>
                      </a:r>
                    </a:p>
                  </a:txBody>
                  <a:tcPr/>
                </a:tc>
                <a:extLst>
                  <a:ext uri="{0D108BD9-81ED-4DB2-BD59-A6C34878D82A}">
                    <a16:rowId xmlns:a16="http://schemas.microsoft.com/office/drawing/2014/main" val="1244116798"/>
                  </a:ext>
                </a:extLst>
              </a:tr>
              <a:tr h="303116">
                <a:tc>
                  <a:txBody>
                    <a:bodyPr/>
                    <a:lstStyle/>
                    <a:p>
                      <a:r>
                        <a:rPr kumimoji="1" lang="ja-JP" altLang="en-US" sz="1400" dirty="0"/>
                        <a:t>生魚（冷蔵）</a:t>
                      </a:r>
                    </a:p>
                  </a:txBody>
                  <a:tcPr/>
                </a:tc>
                <a:tc>
                  <a:txBody>
                    <a:bodyPr/>
                    <a:lstStyle/>
                    <a:p>
                      <a:r>
                        <a:rPr kumimoji="1" lang="ja-JP" altLang="en-US" sz="1400" dirty="0"/>
                        <a:t>１－２日</a:t>
                      </a:r>
                    </a:p>
                  </a:txBody>
                  <a:tcPr/>
                </a:tc>
                <a:extLst>
                  <a:ext uri="{0D108BD9-81ED-4DB2-BD59-A6C34878D82A}">
                    <a16:rowId xmlns:a16="http://schemas.microsoft.com/office/drawing/2014/main" val="738799328"/>
                  </a:ext>
                </a:extLst>
              </a:tr>
              <a:tr h="259830">
                <a:tc>
                  <a:txBody>
                    <a:bodyPr/>
                    <a:lstStyle/>
                    <a:p>
                      <a:r>
                        <a:rPr kumimoji="1" lang="ja-JP" altLang="en-US" sz="1400" dirty="0"/>
                        <a:t>葉物野菜</a:t>
                      </a:r>
                      <a:endParaRPr kumimoji="1" lang="en-US" altLang="ja-JP" sz="1400" dirty="0"/>
                    </a:p>
                  </a:txBody>
                  <a:tcPr/>
                </a:tc>
                <a:tc>
                  <a:txBody>
                    <a:bodyPr/>
                    <a:lstStyle/>
                    <a:p>
                      <a:r>
                        <a:rPr kumimoji="1" lang="ja-JP" altLang="en-US" sz="1400" dirty="0"/>
                        <a:t>７日</a:t>
                      </a:r>
                    </a:p>
                  </a:txBody>
                  <a:tcPr/>
                </a:tc>
                <a:extLst>
                  <a:ext uri="{0D108BD9-81ED-4DB2-BD59-A6C34878D82A}">
                    <a16:rowId xmlns:a16="http://schemas.microsoft.com/office/drawing/2014/main" val="4224117154"/>
                  </a:ext>
                </a:extLst>
              </a:tr>
              <a:tr h="254833">
                <a:tc>
                  <a:txBody>
                    <a:bodyPr/>
                    <a:lstStyle/>
                    <a:p>
                      <a:r>
                        <a:rPr kumimoji="1" lang="ja-JP" altLang="en-US" sz="1400" dirty="0"/>
                        <a:t>キャベツ・レタス</a:t>
                      </a:r>
                    </a:p>
                  </a:txBody>
                  <a:tcPr/>
                </a:tc>
                <a:tc>
                  <a:txBody>
                    <a:bodyPr/>
                    <a:lstStyle/>
                    <a:p>
                      <a:r>
                        <a:rPr kumimoji="1" lang="en-US" altLang="ja-JP" sz="1400" dirty="0"/>
                        <a:t>10</a:t>
                      </a:r>
                      <a:r>
                        <a:rPr kumimoji="1" lang="ja-JP" altLang="en-US" sz="1400" dirty="0"/>
                        <a:t>日</a:t>
                      </a:r>
                    </a:p>
                  </a:txBody>
                  <a:tcPr/>
                </a:tc>
                <a:extLst>
                  <a:ext uri="{0D108BD9-81ED-4DB2-BD59-A6C34878D82A}">
                    <a16:rowId xmlns:a16="http://schemas.microsoft.com/office/drawing/2014/main" val="3571049040"/>
                  </a:ext>
                </a:extLst>
              </a:tr>
              <a:tr h="356452">
                <a:tc>
                  <a:txBody>
                    <a:bodyPr/>
                    <a:lstStyle/>
                    <a:p>
                      <a:r>
                        <a:rPr kumimoji="1" lang="ja-JP" altLang="en-US" sz="1400" dirty="0"/>
                        <a:t>根菜類</a:t>
                      </a:r>
                    </a:p>
                  </a:txBody>
                  <a:tcPr/>
                </a:tc>
                <a:tc>
                  <a:txBody>
                    <a:bodyPr/>
                    <a:lstStyle/>
                    <a:p>
                      <a:r>
                        <a:rPr kumimoji="1" lang="en-US" altLang="ja-JP" sz="1400" dirty="0"/>
                        <a:t>14</a:t>
                      </a:r>
                      <a:r>
                        <a:rPr kumimoji="1" lang="ja-JP" altLang="en-US" sz="1400" dirty="0"/>
                        <a:t>日</a:t>
                      </a:r>
                    </a:p>
                  </a:txBody>
                  <a:tcPr/>
                </a:tc>
                <a:extLst>
                  <a:ext uri="{0D108BD9-81ED-4DB2-BD59-A6C34878D82A}">
                    <a16:rowId xmlns:a16="http://schemas.microsoft.com/office/drawing/2014/main" val="3678164228"/>
                  </a:ext>
                </a:extLst>
              </a:tr>
            </a:tbl>
          </a:graphicData>
        </a:graphic>
      </p:graphicFrame>
      <p:sp>
        <p:nvSpPr>
          <p:cNvPr id="8" name="思考の吹き出し: 雲形 7">
            <a:extLst>
              <a:ext uri="{FF2B5EF4-FFF2-40B4-BE49-F238E27FC236}">
                <a16:creationId xmlns:a16="http://schemas.microsoft.com/office/drawing/2014/main" id="{4AB975AB-F396-31E4-BEED-51E20A32F2B0}"/>
              </a:ext>
            </a:extLst>
          </p:cNvPr>
          <p:cNvSpPr/>
          <p:nvPr/>
        </p:nvSpPr>
        <p:spPr>
          <a:xfrm>
            <a:off x="7210843" y="1996217"/>
            <a:ext cx="3852748" cy="2878277"/>
          </a:xfrm>
          <a:prstGeom prst="cloudCallout">
            <a:avLst>
              <a:gd name="adj1" fmla="val 17928"/>
              <a:gd name="adj2" fmla="val 6410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77638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91EC9262-6F2D-9913-6483-DF01E6B50907}"/>
              </a:ext>
            </a:extLst>
          </p:cNvPr>
          <p:cNvSpPr>
            <a:spLocks noGrp="1"/>
          </p:cNvSpPr>
          <p:nvPr>
            <p:ph type="title"/>
          </p:nvPr>
        </p:nvSpPr>
        <p:spPr>
          <a:xfrm>
            <a:off x="873867" y="806471"/>
            <a:ext cx="7475654" cy="1012790"/>
          </a:xfrm>
        </p:spPr>
        <p:txBody>
          <a:bodyPr anchor="b">
            <a:normAutofit/>
          </a:bodyPr>
          <a:lstStyle/>
          <a:p>
            <a:r>
              <a:rPr lang="ja-JP" altLang="en-US" dirty="0"/>
              <a:t>📲スマートフォン対応</a:t>
            </a:r>
            <a:endParaRPr kumimoji="1" lang="ja-JP" altLang="en-US" dirty="0"/>
          </a:p>
        </p:txBody>
      </p:sp>
      <p:cxnSp>
        <p:nvCxnSpPr>
          <p:cNvPr id="11" name="Straight Connector 10">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7BE45FB9-E3E5-628E-5642-A9839C11BAEB}"/>
              </a:ext>
            </a:extLst>
          </p:cNvPr>
          <p:cNvSpPr>
            <a:spLocks noGrp="1"/>
          </p:cNvSpPr>
          <p:nvPr>
            <p:ph idx="1"/>
          </p:nvPr>
        </p:nvSpPr>
        <p:spPr>
          <a:xfrm>
            <a:off x="854971" y="2189929"/>
            <a:ext cx="10916224" cy="3861602"/>
          </a:xfrm>
        </p:spPr>
        <p:txBody>
          <a:bodyPr anchor="t">
            <a:normAutofit/>
          </a:bodyPr>
          <a:lstStyle/>
          <a:p>
            <a:pPr marL="0" indent="0">
              <a:buNone/>
            </a:pPr>
            <a:r>
              <a:rPr kumimoji="1" lang="ja-JP" altLang="en-US" sz="1700" dirty="0">
                <a:solidFill>
                  <a:schemeClr val="tx1">
                    <a:alpha val="80000"/>
                  </a:schemeClr>
                </a:solidFill>
              </a:rPr>
              <a:t>用途：個人利用</a:t>
            </a:r>
            <a:r>
              <a:rPr kumimoji="1" lang="en-US" altLang="ja-JP" sz="1700" dirty="0">
                <a:solidFill>
                  <a:schemeClr val="tx1">
                    <a:alpha val="80000"/>
                  </a:schemeClr>
                </a:solidFill>
              </a:rPr>
              <a:t>(</a:t>
            </a:r>
            <a:r>
              <a:rPr kumimoji="1" lang="ja-JP" altLang="en-US" sz="1700" dirty="0">
                <a:solidFill>
                  <a:schemeClr val="tx1">
                    <a:alpha val="80000"/>
                  </a:schemeClr>
                </a:solidFill>
              </a:rPr>
              <a:t>ローカル</a:t>
            </a:r>
            <a:r>
              <a:rPr kumimoji="1" lang="en-US" altLang="ja-JP" sz="1700" dirty="0">
                <a:solidFill>
                  <a:schemeClr val="tx1">
                    <a:alpha val="80000"/>
                  </a:schemeClr>
                </a:solidFill>
              </a:rPr>
              <a:t>)</a:t>
            </a:r>
          </a:p>
          <a:p>
            <a:pPr marL="0" indent="0">
              <a:buNone/>
            </a:pPr>
            <a:r>
              <a:rPr lang="ja-JP" altLang="en-US" sz="1700" dirty="0">
                <a:solidFill>
                  <a:schemeClr val="tx1">
                    <a:alpha val="80000"/>
                  </a:schemeClr>
                </a:solidFill>
              </a:rPr>
              <a:t>利用想定：データ管理、検索、入力、レシピ参照</a:t>
            </a:r>
            <a:endParaRPr lang="en-US" altLang="ja-JP" sz="1700" dirty="0">
              <a:solidFill>
                <a:schemeClr val="tx1">
                  <a:alpha val="80000"/>
                </a:schemeClr>
              </a:solidFill>
            </a:endParaRPr>
          </a:p>
          <a:p>
            <a:pPr marL="0" indent="0">
              <a:buNone/>
            </a:pPr>
            <a:endParaRPr lang="en-US" altLang="ja-JP" sz="1700" dirty="0">
              <a:solidFill>
                <a:schemeClr val="tx1">
                  <a:alpha val="80000"/>
                </a:schemeClr>
              </a:solidFill>
            </a:endParaRPr>
          </a:p>
          <a:p>
            <a:pPr marL="0" indent="0">
              <a:buNone/>
            </a:pPr>
            <a:r>
              <a:rPr lang="ja-JP" altLang="en-US" sz="1700" dirty="0">
                <a:solidFill>
                  <a:schemeClr val="tx1">
                    <a:alpha val="80000"/>
                  </a:schemeClr>
                </a:solidFill>
              </a:rPr>
              <a:t>実施したこと</a:t>
            </a:r>
            <a:endParaRPr kumimoji="1" lang="en-US" altLang="ja-JP" sz="1700" dirty="0">
              <a:solidFill>
                <a:schemeClr val="tx1">
                  <a:alpha val="80000"/>
                </a:schemeClr>
              </a:solidFill>
            </a:endParaRPr>
          </a:p>
          <a:p>
            <a:pPr marL="0" indent="0">
              <a:buNone/>
            </a:pPr>
            <a:r>
              <a:rPr lang="ja-JP" altLang="en-US" sz="1700" dirty="0">
                <a:solidFill>
                  <a:schemeClr val="tx1">
                    <a:alpha val="80000"/>
                  </a:schemeClr>
                </a:solidFill>
              </a:rPr>
              <a:t>　</a:t>
            </a:r>
            <a:r>
              <a:rPr lang="en-US" altLang="ja-JP" sz="1700" dirty="0">
                <a:solidFill>
                  <a:schemeClr val="tx1">
                    <a:alpha val="80000"/>
                  </a:schemeClr>
                </a:solidFill>
              </a:rPr>
              <a:t>app2.py</a:t>
            </a:r>
            <a:r>
              <a:rPr lang="ja-JP" altLang="en-US" sz="1700" dirty="0">
                <a:solidFill>
                  <a:schemeClr val="tx1">
                    <a:alpha val="80000"/>
                  </a:schemeClr>
                </a:solidFill>
              </a:rPr>
              <a:t>内の</a:t>
            </a:r>
            <a:r>
              <a:rPr lang="en-US" altLang="ja-JP" sz="1700" dirty="0" err="1">
                <a:solidFill>
                  <a:schemeClr val="tx1">
                    <a:alpha val="80000"/>
                  </a:schemeClr>
                </a:solidFill>
              </a:rPr>
              <a:t>get_local_ip</a:t>
            </a:r>
            <a:r>
              <a:rPr lang="en-US" altLang="ja-JP" sz="1700" dirty="0">
                <a:solidFill>
                  <a:schemeClr val="tx1">
                    <a:alpha val="80000"/>
                  </a:schemeClr>
                </a:solidFill>
              </a:rPr>
              <a:t>()</a:t>
            </a:r>
            <a:r>
              <a:rPr lang="ja-JP" altLang="en-US" sz="1700" dirty="0">
                <a:solidFill>
                  <a:schemeClr val="tx1">
                    <a:alpha val="80000"/>
                  </a:schemeClr>
                </a:solidFill>
              </a:rPr>
              <a:t>関数で</a:t>
            </a:r>
            <a:r>
              <a:rPr lang="en-US" altLang="ja-JP" sz="1700" dirty="0">
                <a:solidFill>
                  <a:schemeClr val="tx1">
                    <a:alpha val="80000"/>
                  </a:schemeClr>
                </a:solidFill>
              </a:rPr>
              <a:t>IP</a:t>
            </a:r>
            <a:r>
              <a:rPr lang="ja-JP" altLang="en-US" sz="1700" dirty="0">
                <a:solidFill>
                  <a:schemeClr val="tx1">
                    <a:alpha val="80000"/>
                  </a:schemeClr>
                </a:solidFill>
              </a:rPr>
              <a:t>アドレスを取得・コマンドライン上に表示</a:t>
            </a:r>
            <a:endParaRPr kumimoji="1" lang="en-US" altLang="ja-JP" sz="1700" dirty="0">
              <a:solidFill>
                <a:schemeClr val="tx1">
                  <a:alpha val="80000"/>
                </a:schemeClr>
              </a:solidFill>
            </a:endParaRPr>
          </a:p>
          <a:p>
            <a:pPr marL="0" indent="0">
              <a:buNone/>
            </a:pPr>
            <a:r>
              <a:rPr lang="ja-JP" altLang="en-US" sz="1700" dirty="0">
                <a:solidFill>
                  <a:schemeClr val="tx1">
                    <a:alpha val="80000"/>
                  </a:schemeClr>
                </a:solidFill>
              </a:rPr>
              <a:t>　</a:t>
            </a:r>
            <a:r>
              <a:rPr kumimoji="1" lang="ja-JP" altLang="en-US" sz="1700" dirty="0">
                <a:solidFill>
                  <a:schemeClr val="tx1">
                    <a:alpha val="80000"/>
                  </a:schemeClr>
                </a:solidFill>
              </a:rPr>
              <a:t>同一</a:t>
            </a:r>
            <a:r>
              <a:rPr kumimoji="1" lang="en-US" altLang="ja-JP" sz="1700" dirty="0">
                <a:solidFill>
                  <a:schemeClr val="tx1">
                    <a:alpha val="80000"/>
                  </a:schemeClr>
                </a:solidFill>
              </a:rPr>
              <a:t>Wi-Fi</a:t>
            </a:r>
            <a:r>
              <a:rPr kumimoji="1" lang="ja-JP" altLang="en-US" sz="1700" dirty="0">
                <a:solidFill>
                  <a:schemeClr val="tx1">
                    <a:alpha val="80000"/>
                  </a:schemeClr>
                </a:solidFill>
              </a:rPr>
              <a:t>に接続した</a:t>
            </a:r>
            <a:r>
              <a:rPr lang="ja-JP" altLang="en-US" sz="1700" dirty="0">
                <a:solidFill>
                  <a:schemeClr val="tx1">
                    <a:alpha val="80000"/>
                  </a:schemeClr>
                </a:solidFill>
              </a:rPr>
              <a:t>スマホで</a:t>
            </a:r>
            <a:r>
              <a:rPr lang="en-US" altLang="ja-JP" sz="1700" dirty="0">
                <a:solidFill>
                  <a:schemeClr val="tx1">
                    <a:alpha val="80000"/>
                  </a:schemeClr>
                </a:solidFill>
              </a:rPr>
              <a:t>IP</a:t>
            </a:r>
            <a:r>
              <a:rPr lang="ja-JP" altLang="en-US" sz="1700" dirty="0">
                <a:solidFill>
                  <a:schemeClr val="tx1">
                    <a:alpha val="80000"/>
                  </a:schemeClr>
                </a:solidFill>
              </a:rPr>
              <a:t>アドレスにアクセス</a:t>
            </a:r>
            <a:endParaRPr lang="en-US" altLang="ja-JP" sz="1700" dirty="0">
              <a:solidFill>
                <a:schemeClr val="tx1">
                  <a:alpha val="80000"/>
                </a:schemeClr>
              </a:solidFill>
            </a:endParaRPr>
          </a:p>
          <a:p>
            <a:pPr marL="0" indent="0">
              <a:buNone/>
            </a:pPr>
            <a:endParaRPr lang="en-US" altLang="ja-JP" sz="1700" dirty="0">
              <a:solidFill>
                <a:schemeClr val="tx1">
                  <a:alpha val="80000"/>
                </a:schemeClr>
              </a:solidFill>
            </a:endParaRPr>
          </a:p>
          <a:p>
            <a:pPr marL="0" indent="0">
              <a:buNone/>
            </a:pPr>
            <a:r>
              <a:rPr lang="ja-JP" altLang="en-US" sz="1800" dirty="0">
                <a:solidFill>
                  <a:schemeClr val="tx1">
                    <a:alpha val="80000"/>
                  </a:schemeClr>
                </a:solidFill>
              </a:rPr>
              <a:t>　</a:t>
            </a:r>
            <a:endParaRPr kumimoji="1" lang="ja-JP" altLang="en-US" sz="1800" dirty="0">
              <a:solidFill>
                <a:schemeClr val="tx1">
                  <a:alpha val="80000"/>
                </a:schemeClr>
              </a:solidFill>
            </a:endParaRP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5" name="図 4" descr="ダイアグラム&#10;&#10;AI 生成コンテンツは誤りを含む可能性があります。">
            <a:extLst>
              <a:ext uri="{FF2B5EF4-FFF2-40B4-BE49-F238E27FC236}">
                <a16:creationId xmlns:a16="http://schemas.microsoft.com/office/drawing/2014/main" id="{E18D4DD4-70BF-8B3C-A2C7-1559539FC164}"/>
              </a:ext>
            </a:extLst>
          </p:cNvPr>
          <p:cNvPicPr>
            <a:picLocks noChangeAspect="1"/>
          </p:cNvPicPr>
          <p:nvPr/>
        </p:nvPicPr>
        <p:blipFill>
          <a:blip r:embed="rId3"/>
          <a:srcRect l="16020" t="31932" r="22041" b="19031"/>
          <a:stretch>
            <a:fillRect/>
          </a:stretch>
        </p:blipFill>
        <p:spPr>
          <a:xfrm>
            <a:off x="9536370" y="4715609"/>
            <a:ext cx="2106916" cy="1668039"/>
          </a:xfrm>
          <a:prstGeom prst="rect">
            <a:avLst/>
          </a:prstGeom>
        </p:spPr>
      </p:pic>
      <p:sp>
        <p:nvSpPr>
          <p:cNvPr id="14" name="吹き出し: 角を丸めた四角形 13">
            <a:extLst>
              <a:ext uri="{FF2B5EF4-FFF2-40B4-BE49-F238E27FC236}">
                <a16:creationId xmlns:a16="http://schemas.microsoft.com/office/drawing/2014/main" id="{CE6A989A-264E-48D9-0929-9BF7FE0B12EA}"/>
              </a:ext>
            </a:extLst>
          </p:cNvPr>
          <p:cNvSpPr/>
          <p:nvPr/>
        </p:nvSpPr>
        <p:spPr>
          <a:xfrm>
            <a:off x="7386773" y="4063085"/>
            <a:ext cx="2833650" cy="1012790"/>
          </a:xfrm>
          <a:prstGeom prst="wedgeRoundRectCallout">
            <a:avLst>
              <a:gd name="adj1" fmla="val 53945"/>
              <a:gd name="adj2" fmla="val 39357"/>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自宅内での使用を想定</a:t>
            </a:r>
            <a:endParaRPr kumimoji="1" lang="en-US" altLang="ja-JP" sz="1600" dirty="0"/>
          </a:p>
          <a:p>
            <a:pPr algn="ctr"/>
            <a:r>
              <a:rPr kumimoji="1" lang="ja-JP" altLang="en-US" sz="1600" dirty="0"/>
              <a:t>すると</a:t>
            </a:r>
            <a:r>
              <a:rPr kumimoji="1" lang="en-US" altLang="ja-JP" sz="1600" dirty="0"/>
              <a:t>IP</a:t>
            </a:r>
            <a:r>
              <a:rPr kumimoji="1" lang="ja-JP" altLang="en-US" sz="1600" dirty="0"/>
              <a:t>アドレスの</a:t>
            </a:r>
            <a:endParaRPr kumimoji="1" lang="en-US" altLang="ja-JP" sz="1600" dirty="0"/>
          </a:p>
          <a:p>
            <a:pPr algn="ctr"/>
            <a:r>
              <a:rPr kumimoji="1" lang="ja-JP" altLang="en-US" sz="1600" dirty="0"/>
              <a:t>固定で起動がスムーズ♪</a:t>
            </a:r>
          </a:p>
        </p:txBody>
      </p:sp>
      <p:sp>
        <p:nvSpPr>
          <p:cNvPr id="4" name="正方形/長方形 3">
            <a:extLst>
              <a:ext uri="{FF2B5EF4-FFF2-40B4-BE49-F238E27FC236}">
                <a16:creationId xmlns:a16="http://schemas.microsoft.com/office/drawing/2014/main" id="{665B648A-9158-8739-1F7B-38A1B40AE78E}"/>
              </a:ext>
            </a:extLst>
          </p:cNvPr>
          <p:cNvSpPr/>
          <p:nvPr/>
        </p:nvSpPr>
        <p:spPr>
          <a:xfrm>
            <a:off x="1602172" y="4569480"/>
            <a:ext cx="5330524" cy="1407401"/>
          </a:xfrm>
          <a:prstGeom prst="rect">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b="1" dirty="0">
                <a:solidFill>
                  <a:schemeClr val="tx1">
                    <a:alpha val="80000"/>
                  </a:schemeClr>
                </a:solidFill>
              </a:rPr>
              <a:t>通信安定化のための設定</a:t>
            </a:r>
            <a:endParaRPr lang="en-US" altLang="ja-JP" b="1" dirty="0">
              <a:solidFill>
                <a:schemeClr val="tx1">
                  <a:alpha val="80000"/>
                </a:schemeClr>
              </a:solidFill>
            </a:endParaRPr>
          </a:p>
          <a:p>
            <a:r>
              <a:rPr lang="ja-JP" altLang="en-US" b="1" dirty="0">
                <a:solidFill>
                  <a:schemeClr val="tx1">
                    <a:alpha val="80000"/>
                  </a:schemeClr>
                </a:solidFill>
              </a:rPr>
              <a:t>・ファイアウォールで通信ポートを許可</a:t>
            </a:r>
            <a:endParaRPr lang="en-US" altLang="ja-JP" b="1" dirty="0">
              <a:solidFill>
                <a:schemeClr val="tx1">
                  <a:alpha val="80000"/>
                </a:schemeClr>
              </a:solidFill>
            </a:endParaRPr>
          </a:p>
          <a:p>
            <a:r>
              <a:rPr lang="ja-JP" altLang="en-US" b="1" dirty="0">
                <a:solidFill>
                  <a:schemeClr val="tx1">
                    <a:alpha val="80000"/>
                  </a:schemeClr>
                </a:solidFill>
              </a:rPr>
              <a:t>・実運用では</a:t>
            </a:r>
            <a:r>
              <a:rPr lang="en-US" altLang="ja-JP" b="1" dirty="0">
                <a:solidFill>
                  <a:schemeClr val="tx1">
                    <a:alpha val="80000"/>
                  </a:schemeClr>
                </a:solidFill>
              </a:rPr>
              <a:t>DHCP</a:t>
            </a:r>
            <a:r>
              <a:rPr lang="ja-JP" altLang="en-US" b="1" dirty="0">
                <a:solidFill>
                  <a:schemeClr val="tx1">
                    <a:alpha val="80000"/>
                  </a:schemeClr>
                </a:solidFill>
              </a:rPr>
              <a:t>サーバーで</a:t>
            </a:r>
            <a:r>
              <a:rPr lang="en-US" altLang="ja-JP" b="1" dirty="0">
                <a:solidFill>
                  <a:schemeClr val="tx1">
                    <a:alpha val="80000"/>
                  </a:schemeClr>
                </a:solidFill>
              </a:rPr>
              <a:t>IP</a:t>
            </a:r>
            <a:r>
              <a:rPr lang="ja-JP" altLang="en-US" b="1" dirty="0">
                <a:solidFill>
                  <a:schemeClr val="tx1">
                    <a:alpha val="80000"/>
                  </a:schemeClr>
                </a:solidFill>
              </a:rPr>
              <a:t>アドレスを固定</a:t>
            </a:r>
            <a:endParaRPr lang="en-US" altLang="ja-JP" b="1" dirty="0">
              <a:solidFill>
                <a:schemeClr val="tx1">
                  <a:alpha val="80000"/>
                </a:schemeClr>
              </a:solidFill>
            </a:endParaRPr>
          </a:p>
        </p:txBody>
      </p:sp>
    </p:spTree>
    <p:extLst>
      <p:ext uri="{BB962C8B-B14F-4D97-AF65-F5344CB8AC3E}">
        <p14:creationId xmlns:p14="http://schemas.microsoft.com/office/powerpoint/2010/main" val="2483952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B40A8FE-E5F2-B745-20D4-EA5F876F29D9}"/>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8CDC5F-CEA5-A7F4-E31D-6D4938BF2D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8A5E0EE2-EC2F-388B-BC6A-AB486F311828}"/>
              </a:ext>
            </a:extLst>
          </p:cNvPr>
          <p:cNvSpPr>
            <a:spLocks noGrp="1"/>
          </p:cNvSpPr>
          <p:nvPr>
            <p:ph type="title"/>
          </p:nvPr>
        </p:nvSpPr>
        <p:spPr>
          <a:xfrm>
            <a:off x="873867" y="806471"/>
            <a:ext cx="11179588" cy="1092814"/>
          </a:xfrm>
        </p:spPr>
        <p:txBody>
          <a:bodyPr anchor="b">
            <a:normAutofit/>
          </a:bodyPr>
          <a:lstStyle/>
          <a:p>
            <a:r>
              <a:rPr kumimoji="1" lang="ja-JP" altLang="en-US" dirty="0"/>
              <a:t>💻推薦ロジックの全体像：思考プロセス</a:t>
            </a:r>
          </a:p>
        </p:txBody>
      </p:sp>
      <p:cxnSp>
        <p:nvCxnSpPr>
          <p:cNvPr id="11" name="Straight Connector 10">
            <a:extLst>
              <a:ext uri="{FF2B5EF4-FFF2-40B4-BE49-F238E27FC236}">
                <a16:creationId xmlns:a16="http://schemas.microsoft.com/office/drawing/2014/main" id="{66F03ACD-B7DA-71A8-7E55-6847246E92E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コンテンツ プレースホルダー 2">
            <a:extLst>
              <a:ext uri="{FF2B5EF4-FFF2-40B4-BE49-F238E27FC236}">
                <a16:creationId xmlns:a16="http://schemas.microsoft.com/office/drawing/2014/main" id="{3048ECA6-BAB9-9884-490F-F95AE8FFDDA1}"/>
              </a:ext>
            </a:extLst>
          </p:cNvPr>
          <p:cNvSpPr>
            <a:spLocks noGrp="1"/>
          </p:cNvSpPr>
          <p:nvPr>
            <p:ph idx="1"/>
          </p:nvPr>
        </p:nvSpPr>
        <p:spPr>
          <a:xfrm>
            <a:off x="785781" y="2228993"/>
            <a:ext cx="10916224" cy="4275973"/>
          </a:xfrm>
        </p:spPr>
        <p:txBody>
          <a:bodyPr anchor="t">
            <a:normAutofit/>
          </a:bodyPr>
          <a:lstStyle/>
          <a:p>
            <a:pPr>
              <a:buNone/>
            </a:pPr>
            <a:endParaRPr lang="ja-JP" altLang="en-US" sz="1800" dirty="0"/>
          </a:p>
          <a:p>
            <a:pPr marL="0" indent="0">
              <a:buNone/>
            </a:pPr>
            <a:endParaRPr kumimoji="1" lang="ja-JP" altLang="en-US" sz="1100" dirty="0">
              <a:solidFill>
                <a:schemeClr val="tx1">
                  <a:alpha val="80000"/>
                </a:schemeClr>
              </a:solidFill>
            </a:endParaRPr>
          </a:p>
        </p:txBody>
      </p:sp>
      <p:sp>
        <p:nvSpPr>
          <p:cNvPr id="13" name="Graphic 11">
            <a:extLst>
              <a:ext uri="{FF2B5EF4-FFF2-40B4-BE49-F238E27FC236}">
                <a16:creationId xmlns:a16="http://schemas.microsoft.com/office/drawing/2014/main" id="{BA6F3599-E66D-7A5C-0362-703FF2AB6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15" name="Graphic 10">
            <a:extLst>
              <a:ext uri="{FF2B5EF4-FFF2-40B4-BE49-F238E27FC236}">
                <a16:creationId xmlns:a16="http://schemas.microsoft.com/office/drawing/2014/main" id="{AA6956BB-A07D-382D-A3B4-BBCF6651E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5" name="図 4" descr="ダイアグラム が含まれている画像&#10;&#10;AI 生成コンテンツは誤りを含む可能性があります。">
            <a:extLst>
              <a:ext uri="{FF2B5EF4-FFF2-40B4-BE49-F238E27FC236}">
                <a16:creationId xmlns:a16="http://schemas.microsoft.com/office/drawing/2014/main" id="{ECDFDBE7-BAF6-18A8-CC60-A546DC4CA80B}"/>
              </a:ext>
            </a:extLst>
          </p:cNvPr>
          <p:cNvPicPr>
            <a:picLocks noChangeAspect="1"/>
          </p:cNvPicPr>
          <p:nvPr/>
        </p:nvPicPr>
        <p:blipFill>
          <a:blip r:embed="rId3"/>
          <a:stretch>
            <a:fillRect/>
          </a:stretch>
        </p:blipFill>
        <p:spPr>
          <a:xfrm>
            <a:off x="1252878" y="2282322"/>
            <a:ext cx="9591094" cy="3524626"/>
          </a:xfrm>
          <a:prstGeom prst="rect">
            <a:avLst/>
          </a:prstGeom>
        </p:spPr>
      </p:pic>
    </p:spTree>
    <p:extLst>
      <p:ext uri="{BB962C8B-B14F-4D97-AF65-F5344CB8AC3E}">
        <p14:creationId xmlns:p14="http://schemas.microsoft.com/office/powerpoint/2010/main" val="1046317201"/>
      </p:ext>
    </p:extLst>
  </p:cSld>
  <p:clrMapOvr>
    <a:masterClrMapping/>
  </p:clrMapOvr>
</p:sld>
</file>

<file path=ppt/theme/theme1.xml><?xml version="1.0" encoding="utf-8"?>
<a:theme xmlns:a="http://schemas.openxmlformats.org/drawingml/2006/main" name="Office 2013 - 2022 テーマ">
  <a:themeElements>
    <a:clrScheme name="Office 2013 - 2022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5671E34-42CD-4877-B117-6B2D4951589B}">
  <we:reference id="WA200005566" version="3.0.0.3" store="Omex"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TM04033937[[fn=飛行機雲]]</Template>
  <TotalTime>4679</TotalTime>
  <Words>11252</Words>
  <Application>Microsoft Office PowerPoint</Application>
  <PresentationFormat>ワイド画面</PresentationFormat>
  <Paragraphs>544</Paragraphs>
  <Slides>27</Slides>
  <Notes>26</Notes>
  <HiddenSlides>4</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27</vt:i4>
      </vt:variant>
    </vt:vector>
  </HeadingPairs>
  <TitlesOfParts>
    <vt:vector size="38" baseType="lpstr">
      <vt:lpstr>Adobe Gothic Std B</vt:lpstr>
      <vt:lpstr>Google Sans Flex</vt:lpstr>
      <vt:lpstr>Google Sans Mono</vt:lpstr>
      <vt:lpstr>游ゴシック</vt:lpstr>
      <vt:lpstr>Arial</vt:lpstr>
      <vt:lpstr>Arial Black</vt:lpstr>
      <vt:lpstr>Calibri</vt:lpstr>
      <vt:lpstr>Calibri Light</vt:lpstr>
      <vt:lpstr>Courier New</vt:lpstr>
      <vt:lpstr>Segoe UI Variable Text</vt:lpstr>
      <vt:lpstr>Office 2013 - 2022 テーマ</vt:lpstr>
      <vt:lpstr>最終制作発表  ～機械学習を用いた在庫管理連動型レシピ提案システム～ 「FridgeMate AI」</vt:lpstr>
      <vt:lpstr>📜概要</vt:lpstr>
      <vt:lpstr>👤想定ユースケースと制約条件</vt:lpstr>
      <vt:lpstr>📃設計</vt:lpstr>
      <vt:lpstr>アプリの全体的な流れ</vt:lpstr>
      <vt:lpstr>📂ディレクトリ構成</vt:lpstr>
      <vt:lpstr>🤖機能仕様</vt:lpstr>
      <vt:lpstr>📲スマートフォン対応</vt:lpstr>
      <vt:lpstr>💻推薦ロジックの全体像：思考プロセス</vt:lpstr>
      <vt:lpstr>🔍特徴量化 (Feature Engineering)</vt:lpstr>
      <vt:lpstr>🔢材料を数値化する際の注意点</vt:lpstr>
      <vt:lpstr>PowerPoint プレゼンテーション</vt:lpstr>
      <vt:lpstr>実装：TfidfVectorizerでの処理</vt:lpstr>
      <vt:lpstr>🔴コサイン類似度：相性を「角度」で測る</vt:lpstr>
      <vt:lpstr>🖥実際のコード処理：コサイン類似度</vt:lpstr>
      <vt:lpstr>📅賞味期限スコアの判定</vt:lpstr>
      <vt:lpstr>🥬必須食材の設定</vt:lpstr>
      <vt:lpstr>💗AIに人間の機微を理解させるには</vt:lpstr>
      <vt:lpstr>🌠総合評価：AIと人間の知恵の合体</vt:lpstr>
      <vt:lpstr>🍛実践例：「カレー」 vs 「鶏肉のソテー」</vt:lpstr>
      <vt:lpstr>🥑アボたんからの提案</vt:lpstr>
      <vt:lpstr>🌼Take-home message</vt:lpstr>
      <vt:lpstr>ご清聴ありがとう ございました</vt:lpstr>
      <vt:lpstr>🥑FridgeMate AIのレコメンドロジック</vt:lpstr>
      <vt:lpstr>🍳データの読み込みと前処理 (Preparation)</vt:lpstr>
      <vt:lpstr>在庫データの特徴量抽出  (Inventory Processing)</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AiHao.Cc</dc:creator>
  <cp:lastModifiedBy>AiHao.Cc</cp:lastModifiedBy>
  <cp:revision>29</cp:revision>
  <dcterms:created xsi:type="dcterms:W3CDTF">2025-12-22T01:56:51Z</dcterms:created>
  <dcterms:modified xsi:type="dcterms:W3CDTF">2026-01-16T02:40:32Z</dcterms:modified>
</cp:coreProperties>
</file>